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0058400" cy="7772400"/>
  <p:notesSz cx="10058400" cy="7772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17" autoAdjust="0"/>
    <p:restoredTop sz="94660"/>
  </p:normalViewPr>
  <p:slideViewPr>
    <p:cSldViewPr>
      <p:cViewPr varScale="1">
        <p:scale>
          <a:sx n="60" d="100"/>
          <a:sy n="60" d="100"/>
        </p:scale>
        <p:origin x="1506"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365A1446-2F76-47A8-8A97-A67533ABE004}" type="datetimeFigureOut">
              <a:rPr lang="en-US" smtClean="0"/>
              <a:t>7/3/2018</a:t>
            </a:fld>
            <a:endParaRPr lang="en-US"/>
          </a:p>
        </p:txBody>
      </p:sp>
      <p:sp>
        <p:nvSpPr>
          <p:cNvPr id="4" name="Slide Image Placeholder 3"/>
          <p:cNvSpPr>
            <a:spLocks noGrp="1" noRot="1" noChangeAspect="1"/>
          </p:cNvSpPr>
          <p:nvPr>
            <p:ph type="sldImg" idx="2"/>
          </p:nvPr>
        </p:nvSpPr>
        <p:spPr>
          <a:xfrm>
            <a:off x="3332163" y="971550"/>
            <a:ext cx="3394075" cy="2622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068C00DA-8458-47C1-B279-BBCE38F74F0A}" type="slidenum">
              <a:rPr lang="en-US" smtClean="0"/>
              <a:t>‹#›</a:t>
            </a:fld>
            <a:endParaRPr lang="en-US"/>
          </a:p>
        </p:txBody>
      </p:sp>
    </p:spTree>
    <p:extLst>
      <p:ext uri="{BB962C8B-B14F-4D97-AF65-F5344CB8AC3E}">
        <p14:creationId xmlns:p14="http://schemas.microsoft.com/office/powerpoint/2010/main" val="2259625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C00DA-8458-47C1-B279-BBCE38F74F0A}" type="slidenum">
              <a:rPr lang="en-US" smtClean="0"/>
              <a:t>3</a:t>
            </a:fld>
            <a:endParaRPr lang="en-US"/>
          </a:p>
        </p:txBody>
      </p:sp>
    </p:spTree>
    <p:extLst>
      <p:ext uri="{BB962C8B-B14F-4D97-AF65-F5344CB8AC3E}">
        <p14:creationId xmlns:p14="http://schemas.microsoft.com/office/powerpoint/2010/main" val="3493736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7/3/2018</a:t>
            </a:fld>
            <a:endParaRPr lang="en-US"/>
          </a:p>
        </p:txBody>
      </p:sp>
      <p:sp>
        <p:nvSpPr>
          <p:cNvPr id="6" name="Holder 6"/>
          <p:cNvSpPr>
            <a:spLocks noGrp="1"/>
          </p:cNvSpPr>
          <p:nvPr>
            <p:ph type="sldNum" sz="quarter" idx="7"/>
          </p:nvPr>
        </p:nvSpPr>
        <p:spPr/>
        <p:txBody>
          <a:bodyPr lIns="0" tIns="0" rIns="0" bIns="0"/>
          <a:lstStyle>
            <a:lvl1pPr>
              <a:defRPr sz="1050" b="0" i="0">
                <a:solidFill>
                  <a:srgbClr val="979797"/>
                </a:solidFill>
                <a:latin typeface="Arial Black"/>
                <a:cs typeface="Arial Black"/>
              </a:defRPr>
            </a:lvl1pPr>
          </a:lstStyle>
          <a:p>
            <a:pPr marL="25400">
              <a:lnSpc>
                <a:spcPct val="100000"/>
              </a:lnSpc>
              <a:spcBef>
                <a:spcPts val="215"/>
              </a:spcBef>
            </a:pPr>
            <a:fld id="{81D60167-4931-47E6-BA6A-407CBD079E47}" type="slidenum">
              <a:rPr spc="-120" dirty="0"/>
              <a:t>‹#›</a:t>
            </a:fld>
            <a:endParaRPr spc="-12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u="sng">
                <a:solidFill>
                  <a:schemeClr val="bg1"/>
                </a:solidFill>
                <a:latin typeface="Arial Black"/>
                <a:cs typeface="Arial Black"/>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7/3/2018</a:t>
            </a:fld>
            <a:endParaRPr lang="en-US"/>
          </a:p>
        </p:txBody>
      </p:sp>
      <p:sp>
        <p:nvSpPr>
          <p:cNvPr id="6" name="Holder 6"/>
          <p:cNvSpPr>
            <a:spLocks noGrp="1"/>
          </p:cNvSpPr>
          <p:nvPr>
            <p:ph type="sldNum" sz="quarter" idx="7"/>
          </p:nvPr>
        </p:nvSpPr>
        <p:spPr/>
        <p:txBody>
          <a:bodyPr lIns="0" tIns="0" rIns="0" bIns="0"/>
          <a:lstStyle>
            <a:lvl1pPr>
              <a:defRPr sz="1050" b="0" i="0">
                <a:solidFill>
                  <a:srgbClr val="979797"/>
                </a:solidFill>
                <a:latin typeface="Arial Black"/>
                <a:cs typeface="Arial Black"/>
              </a:defRPr>
            </a:lvl1pPr>
          </a:lstStyle>
          <a:p>
            <a:pPr marL="25400">
              <a:lnSpc>
                <a:spcPct val="100000"/>
              </a:lnSpc>
              <a:spcBef>
                <a:spcPts val="215"/>
              </a:spcBef>
            </a:pPr>
            <a:fld id="{81D60167-4931-47E6-BA6A-407CBD079E47}" type="slidenum">
              <a:rPr spc="-120" dirty="0"/>
              <a:t>‹#›</a:t>
            </a:fld>
            <a:endParaRPr spc="-12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u="sng">
                <a:solidFill>
                  <a:schemeClr val="bg1"/>
                </a:solidFill>
                <a:latin typeface="Arial Black"/>
                <a:cs typeface="Arial Black"/>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7/3/2018</a:t>
            </a:fld>
            <a:endParaRPr lang="en-US"/>
          </a:p>
        </p:txBody>
      </p:sp>
      <p:sp>
        <p:nvSpPr>
          <p:cNvPr id="7" name="Holder 7"/>
          <p:cNvSpPr>
            <a:spLocks noGrp="1"/>
          </p:cNvSpPr>
          <p:nvPr>
            <p:ph type="sldNum" sz="quarter" idx="7"/>
          </p:nvPr>
        </p:nvSpPr>
        <p:spPr/>
        <p:txBody>
          <a:bodyPr lIns="0" tIns="0" rIns="0" bIns="0"/>
          <a:lstStyle>
            <a:lvl1pPr>
              <a:defRPr sz="1050" b="0" i="0">
                <a:solidFill>
                  <a:srgbClr val="979797"/>
                </a:solidFill>
                <a:latin typeface="Arial Black"/>
                <a:cs typeface="Arial Black"/>
              </a:defRPr>
            </a:lvl1pPr>
          </a:lstStyle>
          <a:p>
            <a:pPr marL="25400">
              <a:lnSpc>
                <a:spcPct val="100000"/>
              </a:lnSpc>
              <a:spcBef>
                <a:spcPts val="215"/>
              </a:spcBef>
            </a:pPr>
            <a:fld id="{81D60167-4931-47E6-BA6A-407CBD079E47}" type="slidenum">
              <a:rPr spc="-120" dirty="0"/>
              <a:t>‹#›</a:t>
            </a:fld>
            <a:endParaRPr spc="-12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57200" y="342900"/>
            <a:ext cx="9144000" cy="7061200"/>
          </a:xfrm>
          <a:custGeom>
            <a:avLst/>
            <a:gdLst/>
            <a:ahLst/>
            <a:cxnLst/>
            <a:rect l="l" t="t" r="r" b="b"/>
            <a:pathLst>
              <a:path w="9144000" h="7061200">
                <a:moveTo>
                  <a:pt x="0" y="7061200"/>
                </a:moveTo>
                <a:lnTo>
                  <a:pt x="9144000" y="7061200"/>
                </a:lnTo>
                <a:lnTo>
                  <a:pt x="9144000" y="0"/>
                </a:lnTo>
                <a:lnTo>
                  <a:pt x="0" y="0"/>
                </a:lnTo>
                <a:lnTo>
                  <a:pt x="0" y="7061200"/>
                </a:lnTo>
                <a:close/>
              </a:path>
            </a:pathLst>
          </a:custGeom>
          <a:solidFill>
            <a:srgbClr val="002050"/>
          </a:solidFill>
        </p:spPr>
        <p:txBody>
          <a:bodyPr wrap="square" lIns="0" tIns="0" rIns="0" bIns="0" rtlCol="0"/>
          <a:lstStyle/>
          <a:p>
            <a:endParaRPr/>
          </a:p>
        </p:txBody>
      </p:sp>
      <p:sp>
        <p:nvSpPr>
          <p:cNvPr id="17" name="bk object 17"/>
          <p:cNvSpPr/>
          <p:nvPr/>
        </p:nvSpPr>
        <p:spPr>
          <a:xfrm>
            <a:off x="835152" y="726948"/>
            <a:ext cx="1331975" cy="292607"/>
          </a:xfrm>
          <a:prstGeom prst="rect">
            <a:avLst/>
          </a:prstGeom>
          <a:blipFill>
            <a:blip r:embed="rId2" cstate="print"/>
            <a:stretch>
              <a:fillRect/>
            </a:stretch>
          </a:blipFill>
        </p:spPr>
        <p:txBody>
          <a:bodyPr wrap="square" lIns="0" tIns="0" rIns="0" bIns="0" rtlCol="0"/>
          <a:lstStyle/>
          <a:p>
            <a:endParaRPr/>
          </a:p>
        </p:txBody>
      </p:sp>
      <p:sp>
        <p:nvSpPr>
          <p:cNvPr id="18" name="bk object 18"/>
          <p:cNvSpPr/>
          <p:nvPr/>
        </p:nvSpPr>
        <p:spPr>
          <a:xfrm>
            <a:off x="4719116" y="2529001"/>
            <a:ext cx="4882515" cy="4875530"/>
          </a:xfrm>
          <a:custGeom>
            <a:avLst/>
            <a:gdLst/>
            <a:ahLst/>
            <a:cxnLst/>
            <a:rect l="l" t="t" r="r" b="b"/>
            <a:pathLst>
              <a:path w="4882515" h="4875530">
                <a:moveTo>
                  <a:pt x="4882083" y="0"/>
                </a:moveTo>
                <a:lnTo>
                  <a:pt x="4832895" y="242"/>
                </a:lnTo>
                <a:lnTo>
                  <a:pt x="4734870" y="2175"/>
                </a:lnTo>
                <a:lnTo>
                  <a:pt x="4637326" y="6024"/>
                </a:lnTo>
                <a:lnTo>
                  <a:pt x="4540282" y="11770"/>
                </a:lnTo>
                <a:lnTo>
                  <a:pt x="4443755" y="19396"/>
                </a:lnTo>
                <a:lnTo>
                  <a:pt x="4347764" y="28883"/>
                </a:lnTo>
                <a:lnTo>
                  <a:pt x="4252327" y="40213"/>
                </a:lnTo>
                <a:lnTo>
                  <a:pt x="4157462" y="53369"/>
                </a:lnTo>
                <a:lnTo>
                  <a:pt x="4110250" y="60625"/>
                </a:lnTo>
                <a:lnTo>
                  <a:pt x="4063187" y="68331"/>
                </a:lnTo>
                <a:lnTo>
                  <a:pt x="4016277" y="76484"/>
                </a:lnTo>
                <a:lnTo>
                  <a:pt x="3969521" y="85082"/>
                </a:lnTo>
                <a:lnTo>
                  <a:pt x="3922921" y="94123"/>
                </a:lnTo>
                <a:lnTo>
                  <a:pt x="3876480" y="103604"/>
                </a:lnTo>
                <a:lnTo>
                  <a:pt x="3830201" y="113523"/>
                </a:lnTo>
                <a:lnTo>
                  <a:pt x="3784085" y="123878"/>
                </a:lnTo>
                <a:lnTo>
                  <a:pt x="3738134" y="134667"/>
                </a:lnTo>
                <a:lnTo>
                  <a:pt x="3692352" y="145887"/>
                </a:lnTo>
                <a:lnTo>
                  <a:pt x="3646739" y="157536"/>
                </a:lnTo>
                <a:lnTo>
                  <a:pt x="3601300" y="169612"/>
                </a:lnTo>
                <a:lnTo>
                  <a:pt x="3556035" y="182112"/>
                </a:lnTo>
                <a:lnTo>
                  <a:pt x="3510947" y="195035"/>
                </a:lnTo>
                <a:lnTo>
                  <a:pt x="3466038" y="208378"/>
                </a:lnTo>
                <a:lnTo>
                  <a:pt x="3421311" y="222138"/>
                </a:lnTo>
                <a:lnTo>
                  <a:pt x="3376767" y="236314"/>
                </a:lnTo>
                <a:lnTo>
                  <a:pt x="3332410" y="250903"/>
                </a:lnTo>
                <a:lnTo>
                  <a:pt x="3288241" y="265903"/>
                </a:lnTo>
                <a:lnTo>
                  <a:pt x="3244263" y="281312"/>
                </a:lnTo>
                <a:lnTo>
                  <a:pt x="3200478" y="297127"/>
                </a:lnTo>
                <a:lnTo>
                  <a:pt x="3156887" y="313346"/>
                </a:lnTo>
                <a:lnTo>
                  <a:pt x="3113495" y="329967"/>
                </a:lnTo>
                <a:lnTo>
                  <a:pt x="3070302" y="346988"/>
                </a:lnTo>
                <a:lnTo>
                  <a:pt x="3027310" y="364406"/>
                </a:lnTo>
                <a:lnTo>
                  <a:pt x="2984524" y="382219"/>
                </a:lnTo>
                <a:lnTo>
                  <a:pt x="2941943" y="400425"/>
                </a:lnTo>
                <a:lnTo>
                  <a:pt x="2899572" y="419022"/>
                </a:lnTo>
                <a:lnTo>
                  <a:pt x="2857411" y="438006"/>
                </a:lnTo>
                <a:lnTo>
                  <a:pt x="2815464" y="457377"/>
                </a:lnTo>
                <a:lnTo>
                  <a:pt x="2773732" y="477132"/>
                </a:lnTo>
                <a:lnTo>
                  <a:pt x="2732218" y="497268"/>
                </a:lnTo>
                <a:lnTo>
                  <a:pt x="2690925" y="517783"/>
                </a:lnTo>
                <a:lnTo>
                  <a:pt x="2649853" y="538675"/>
                </a:lnTo>
                <a:lnTo>
                  <a:pt x="2609006" y="559942"/>
                </a:lnTo>
                <a:lnTo>
                  <a:pt x="2568387" y="581581"/>
                </a:lnTo>
                <a:lnTo>
                  <a:pt x="2527996" y="603591"/>
                </a:lnTo>
                <a:lnTo>
                  <a:pt x="2487837" y="625968"/>
                </a:lnTo>
                <a:lnTo>
                  <a:pt x="2447911" y="648711"/>
                </a:lnTo>
                <a:lnTo>
                  <a:pt x="2408222" y="671817"/>
                </a:lnTo>
                <a:lnTo>
                  <a:pt x="2368771" y="695284"/>
                </a:lnTo>
                <a:lnTo>
                  <a:pt x="2329560" y="719110"/>
                </a:lnTo>
                <a:lnTo>
                  <a:pt x="2290592" y="743293"/>
                </a:lnTo>
                <a:lnTo>
                  <a:pt x="2251869" y="767830"/>
                </a:lnTo>
                <a:lnTo>
                  <a:pt x="2213394" y="792719"/>
                </a:lnTo>
                <a:lnTo>
                  <a:pt x="2175168" y="817958"/>
                </a:lnTo>
                <a:lnTo>
                  <a:pt x="2137194" y="843544"/>
                </a:lnTo>
                <a:lnTo>
                  <a:pt x="2099474" y="869475"/>
                </a:lnTo>
                <a:lnTo>
                  <a:pt x="2062010" y="895750"/>
                </a:lnTo>
                <a:lnTo>
                  <a:pt x="2024805" y="922365"/>
                </a:lnTo>
                <a:lnTo>
                  <a:pt x="1987861" y="949318"/>
                </a:lnTo>
                <a:lnTo>
                  <a:pt x="1951180" y="976608"/>
                </a:lnTo>
                <a:lnTo>
                  <a:pt x="1914765" y="1004231"/>
                </a:lnTo>
                <a:lnTo>
                  <a:pt x="1878617" y="1032186"/>
                </a:lnTo>
                <a:lnTo>
                  <a:pt x="1842740" y="1060471"/>
                </a:lnTo>
                <a:lnTo>
                  <a:pt x="1807134" y="1089083"/>
                </a:lnTo>
                <a:lnTo>
                  <a:pt x="1771804" y="1118019"/>
                </a:lnTo>
                <a:lnTo>
                  <a:pt x="1736750" y="1147278"/>
                </a:lnTo>
                <a:lnTo>
                  <a:pt x="1701975" y="1176857"/>
                </a:lnTo>
                <a:lnTo>
                  <a:pt x="1667481" y="1206754"/>
                </a:lnTo>
                <a:lnTo>
                  <a:pt x="1633271" y="1236967"/>
                </a:lnTo>
                <a:lnTo>
                  <a:pt x="1599347" y="1267494"/>
                </a:lnTo>
                <a:lnTo>
                  <a:pt x="1565711" y="1298331"/>
                </a:lnTo>
                <a:lnTo>
                  <a:pt x="1532365" y="1329478"/>
                </a:lnTo>
                <a:lnTo>
                  <a:pt x="1499313" y="1360932"/>
                </a:lnTo>
                <a:lnTo>
                  <a:pt x="1466555" y="1392689"/>
                </a:lnTo>
                <a:lnTo>
                  <a:pt x="1434094" y="1424749"/>
                </a:lnTo>
                <a:lnTo>
                  <a:pt x="1401933" y="1457109"/>
                </a:lnTo>
                <a:lnTo>
                  <a:pt x="1370073" y="1489766"/>
                </a:lnTo>
                <a:lnTo>
                  <a:pt x="1338518" y="1522719"/>
                </a:lnTo>
                <a:lnTo>
                  <a:pt x="1307269" y="1555965"/>
                </a:lnTo>
                <a:lnTo>
                  <a:pt x="1276328" y="1589502"/>
                </a:lnTo>
                <a:lnTo>
                  <a:pt x="1245698" y="1623327"/>
                </a:lnTo>
                <a:lnTo>
                  <a:pt x="1215381" y="1657439"/>
                </a:lnTo>
                <a:lnTo>
                  <a:pt x="1185380" y="1691834"/>
                </a:lnTo>
                <a:lnTo>
                  <a:pt x="1155696" y="1726512"/>
                </a:lnTo>
                <a:lnTo>
                  <a:pt x="1126332" y="1761469"/>
                </a:lnTo>
                <a:lnTo>
                  <a:pt x="1097291" y="1796703"/>
                </a:lnTo>
                <a:lnTo>
                  <a:pt x="1068573" y="1832212"/>
                </a:lnTo>
                <a:lnTo>
                  <a:pt x="1040183" y="1867994"/>
                </a:lnTo>
                <a:lnTo>
                  <a:pt x="1012121" y="1904046"/>
                </a:lnTo>
                <a:lnTo>
                  <a:pt x="984391" y="1940366"/>
                </a:lnTo>
                <a:lnTo>
                  <a:pt x="956994" y="1976952"/>
                </a:lnTo>
                <a:lnTo>
                  <a:pt x="929933" y="2013802"/>
                </a:lnTo>
                <a:lnTo>
                  <a:pt x="903210" y="2050913"/>
                </a:lnTo>
                <a:lnTo>
                  <a:pt x="876827" y="2088284"/>
                </a:lnTo>
                <a:lnTo>
                  <a:pt x="850787" y="2125911"/>
                </a:lnTo>
                <a:lnTo>
                  <a:pt x="825091" y="2163793"/>
                </a:lnTo>
                <a:lnTo>
                  <a:pt x="799743" y="2201927"/>
                </a:lnTo>
                <a:lnTo>
                  <a:pt x="774744" y="2240311"/>
                </a:lnTo>
                <a:lnTo>
                  <a:pt x="750097" y="2278942"/>
                </a:lnTo>
                <a:lnTo>
                  <a:pt x="725804" y="2317820"/>
                </a:lnTo>
                <a:lnTo>
                  <a:pt x="701866" y="2356940"/>
                </a:lnTo>
                <a:lnTo>
                  <a:pt x="678288" y="2396302"/>
                </a:lnTo>
                <a:lnTo>
                  <a:pt x="655070" y="2435902"/>
                </a:lnTo>
                <a:lnTo>
                  <a:pt x="632215" y="2475739"/>
                </a:lnTo>
                <a:lnTo>
                  <a:pt x="609725" y="2515810"/>
                </a:lnTo>
                <a:lnTo>
                  <a:pt x="587603" y="2556112"/>
                </a:lnTo>
                <a:lnTo>
                  <a:pt x="565850" y="2596645"/>
                </a:lnTo>
                <a:lnTo>
                  <a:pt x="544470" y="2637404"/>
                </a:lnTo>
                <a:lnTo>
                  <a:pt x="523463" y="2678389"/>
                </a:lnTo>
                <a:lnTo>
                  <a:pt x="502834" y="2719597"/>
                </a:lnTo>
                <a:lnTo>
                  <a:pt x="482583" y="2761025"/>
                </a:lnTo>
                <a:lnTo>
                  <a:pt x="462714" y="2802672"/>
                </a:lnTo>
                <a:lnTo>
                  <a:pt x="443227" y="2844534"/>
                </a:lnTo>
                <a:lnTo>
                  <a:pt x="424127" y="2886611"/>
                </a:lnTo>
                <a:lnTo>
                  <a:pt x="405414" y="2928899"/>
                </a:lnTo>
                <a:lnTo>
                  <a:pt x="387092" y="2971396"/>
                </a:lnTo>
                <a:lnTo>
                  <a:pt x="369162" y="3014100"/>
                </a:lnTo>
                <a:lnTo>
                  <a:pt x="351627" y="3057009"/>
                </a:lnTo>
                <a:lnTo>
                  <a:pt x="334489" y="3100120"/>
                </a:lnTo>
                <a:lnTo>
                  <a:pt x="317750" y="3143431"/>
                </a:lnTo>
                <a:lnTo>
                  <a:pt x="301412" y="3186941"/>
                </a:lnTo>
                <a:lnTo>
                  <a:pt x="285479" y="3230645"/>
                </a:lnTo>
                <a:lnTo>
                  <a:pt x="269951" y="3274544"/>
                </a:lnTo>
                <a:lnTo>
                  <a:pt x="254832" y="3318633"/>
                </a:lnTo>
                <a:lnTo>
                  <a:pt x="240123" y="3362912"/>
                </a:lnTo>
                <a:lnTo>
                  <a:pt x="225827" y="3407376"/>
                </a:lnTo>
                <a:lnTo>
                  <a:pt x="211947" y="3452026"/>
                </a:lnTo>
                <a:lnTo>
                  <a:pt x="198484" y="3496857"/>
                </a:lnTo>
                <a:lnTo>
                  <a:pt x="185440" y="3541868"/>
                </a:lnTo>
                <a:lnTo>
                  <a:pt x="172818" y="3587056"/>
                </a:lnTo>
                <a:lnTo>
                  <a:pt x="160621" y="3632420"/>
                </a:lnTo>
                <a:lnTo>
                  <a:pt x="148850" y="3677957"/>
                </a:lnTo>
                <a:lnTo>
                  <a:pt x="137508" y="3723664"/>
                </a:lnTo>
                <a:lnTo>
                  <a:pt x="126597" y="3769540"/>
                </a:lnTo>
                <a:lnTo>
                  <a:pt x="116119" y="3815582"/>
                </a:lnTo>
                <a:lnTo>
                  <a:pt x="106077" y="3861788"/>
                </a:lnTo>
                <a:lnTo>
                  <a:pt x="96472" y="3908156"/>
                </a:lnTo>
                <a:lnTo>
                  <a:pt x="87308" y="3954683"/>
                </a:lnTo>
                <a:lnTo>
                  <a:pt x="78586" y="4001367"/>
                </a:lnTo>
                <a:lnTo>
                  <a:pt x="70308" y="4048206"/>
                </a:lnTo>
                <a:lnTo>
                  <a:pt x="62478" y="4095198"/>
                </a:lnTo>
                <a:lnTo>
                  <a:pt x="55096" y="4142340"/>
                </a:lnTo>
                <a:lnTo>
                  <a:pt x="48166" y="4189629"/>
                </a:lnTo>
                <a:lnTo>
                  <a:pt x="41690" y="4237065"/>
                </a:lnTo>
                <a:lnTo>
                  <a:pt x="35670" y="4284644"/>
                </a:lnTo>
                <a:lnTo>
                  <a:pt x="30107" y="4332365"/>
                </a:lnTo>
                <a:lnTo>
                  <a:pt x="25006" y="4380224"/>
                </a:lnTo>
                <a:lnTo>
                  <a:pt x="0" y="4875099"/>
                </a:lnTo>
                <a:lnTo>
                  <a:pt x="4882083" y="4875099"/>
                </a:lnTo>
                <a:lnTo>
                  <a:pt x="4882083" y="0"/>
                </a:lnTo>
                <a:close/>
              </a:path>
            </a:pathLst>
          </a:custGeom>
          <a:solidFill>
            <a:srgbClr val="FFFFFF"/>
          </a:solidFill>
        </p:spPr>
        <p:txBody>
          <a:bodyPr wrap="square" lIns="0" tIns="0" rIns="0" bIns="0" rtlCol="0"/>
          <a:lstStyle/>
          <a:p>
            <a:endParaRPr/>
          </a:p>
        </p:txBody>
      </p:sp>
      <p:sp>
        <p:nvSpPr>
          <p:cNvPr id="19" name="bk object 19"/>
          <p:cNvSpPr/>
          <p:nvPr/>
        </p:nvSpPr>
        <p:spPr>
          <a:xfrm>
            <a:off x="4402632" y="2219705"/>
            <a:ext cx="4841875" cy="5059680"/>
          </a:xfrm>
          <a:custGeom>
            <a:avLst/>
            <a:gdLst/>
            <a:ahLst/>
            <a:cxnLst/>
            <a:rect l="l" t="t" r="r" b="b"/>
            <a:pathLst>
              <a:path w="4841875" h="5059680">
                <a:moveTo>
                  <a:pt x="0" y="5059483"/>
                </a:moveTo>
                <a:lnTo>
                  <a:pt x="1397" y="5010761"/>
                </a:lnTo>
                <a:lnTo>
                  <a:pt x="3240" y="4962149"/>
                </a:lnTo>
                <a:lnTo>
                  <a:pt x="5528" y="4913649"/>
                </a:lnTo>
                <a:lnTo>
                  <a:pt x="8258" y="4865263"/>
                </a:lnTo>
                <a:lnTo>
                  <a:pt x="11428" y="4816993"/>
                </a:lnTo>
                <a:lnTo>
                  <a:pt x="15037" y="4768842"/>
                </a:lnTo>
                <a:lnTo>
                  <a:pt x="19082" y="4720810"/>
                </a:lnTo>
                <a:lnTo>
                  <a:pt x="23562" y="4672901"/>
                </a:lnTo>
                <a:lnTo>
                  <a:pt x="28475" y="4625117"/>
                </a:lnTo>
                <a:lnTo>
                  <a:pt x="33818" y="4577458"/>
                </a:lnTo>
                <a:lnTo>
                  <a:pt x="39590" y="4529928"/>
                </a:lnTo>
                <a:lnTo>
                  <a:pt x="45788" y="4482528"/>
                </a:lnTo>
                <a:lnTo>
                  <a:pt x="52412" y="4435261"/>
                </a:lnTo>
                <a:lnTo>
                  <a:pt x="59458" y="4388128"/>
                </a:lnTo>
                <a:lnTo>
                  <a:pt x="66925" y="4341131"/>
                </a:lnTo>
                <a:lnTo>
                  <a:pt x="74812" y="4294273"/>
                </a:lnTo>
                <a:lnTo>
                  <a:pt x="83115" y="4247555"/>
                </a:lnTo>
                <a:lnTo>
                  <a:pt x="91833" y="4200980"/>
                </a:lnTo>
                <a:lnTo>
                  <a:pt x="100965" y="4154550"/>
                </a:lnTo>
                <a:lnTo>
                  <a:pt x="110508" y="4108266"/>
                </a:lnTo>
                <a:lnTo>
                  <a:pt x="120461" y="4062130"/>
                </a:lnTo>
                <a:lnTo>
                  <a:pt x="130820" y="4016146"/>
                </a:lnTo>
                <a:lnTo>
                  <a:pt x="141585" y="3970313"/>
                </a:lnTo>
                <a:lnTo>
                  <a:pt x="152754" y="3924636"/>
                </a:lnTo>
                <a:lnTo>
                  <a:pt x="164324" y="3879115"/>
                </a:lnTo>
                <a:lnTo>
                  <a:pt x="176294" y="3833753"/>
                </a:lnTo>
                <a:lnTo>
                  <a:pt x="188662" y="3788552"/>
                </a:lnTo>
                <a:lnTo>
                  <a:pt x="201425" y="3743513"/>
                </a:lnTo>
                <a:lnTo>
                  <a:pt x="214582" y="3698640"/>
                </a:lnTo>
                <a:lnTo>
                  <a:pt x="228131" y="3653933"/>
                </a:lnTo>
                <a:lnTo>
                  <a:pt x="242070" y="3609395"/>
                </a:lnTo>
                <a:lnTo>
                  <a:pt x="256397" y="3565028"/>
                </a:lnTo>
                <a:lnTo>
                  <a:pt x="271110" y="3520834"/>
                </a:lnTo>
                <a:lnTo>
                  <a:pt x="286207" y="3476815"/>
                </a:lnTo>
                <a:lnTo>
                  <a:pt x="301686" y="3432973"/>
                </a:lnTo>
                <a:lnTo>
                  <a:pt x="317545" y="3389309"/>
                </a:lnTo>
                <a:lnTo>
                  <a:pt x="333783" y="3345827"/>
                </a:lnTo>
                <a:lnTo>
                  <a:pt x="350397" y="3302528"/>
                </a:lnTo>
                <a:lnTo>
                  <a:pt x="367385" y="3259414"/>
                </a:lnTo>
                <a:lnTo>
                  <a:pt x="384746" y="3216487"/>
                </a:lnTo>
                <a:lnTo>
                  <a:pt x="402478" y="3173750"/>
                </a:lnTo>
                <a:lnTo>
                  <a:pt x="420578" y="3131203"/>
                </a:lnTo>
                <a:lnTo>
                  <a:pt x="439044" y="3088850"/>
                </a:lnTo>
                <a:lnTo>
                  <a:pt x="457876" y="3046692"/>
                </a:lnTo>
                <a:lnTo>
                  <a:pt x="477070" y="3004731"/>
                </a:lnTo>
                <a:lnTo>
                  <a:pt x="496625" y="2962969"/>
                </a:lnTo>
                <a:lnTo>
                  <a:pt x="516539" y="2921409"/>
                </a:lnTo>
                <a:lnTo>
                  <a:pt x="536810" y="2880052"/>
                </a:lnTo>
                <a:lnTo>
                  <a:pt x="557435" y="2838900"/>
                </a:lnTo>
                <a:lnTo>
                  <a:pt x="578414" y="2797956"/>
                </a:lnTo>
                <a:lnTo>
                  <a:pt x="599744" y="2757221"/>
                </a:lnTo>
                <a:lnTo>
                  <a:pt x="621424" y="2716698"/>
                </a:lnTo>
                <a:lnTo>
                  <a:pt x="643450" y="2676388"/>
                </a:lnTo>
                <a:lnTo>
                  <a:pt x="665822" y="2636294"/>
                </a:lnTo>
                <a:lnTo>
                  <a:pt x="688537" y="2596417"/>
                </a:lnTo>
                <a:lnTo>
                  <a:pt x="711593" y="2556759"/>
                </a:lnTo>
                <a:lnTo>
                  <a:pt x="734989" y="2517324"/>
                </a:lnTo>
                <a:lnTo>
                  <a:pt x="758723" y="2478112"/>
                </a:lnTo>
                <a:lnTo>
                  <a:pt x="782792" y="2439125"/>
                </a:lnTo>
                <a:lnTo>
                  <a:pt x="807195" y="2400366"/>
                </a:lnTo>
                <a:lnTo>
                  <a:pt x="831930" y="2361837"/>
                </a:lnTo>
                <a:lnTo>
                  <a:pt x="856994" y="2323540"/>
                </a:lnTo>
                <a:lnTo>
                  <a:pt x="882386" y="2285476"/>
                </a:lnTo>
                <a:lnTo>
                  <a:pt x="908105" y="2247648"/>
                </a:lnTo>
                <a:lnTo>
                  <a:pt x="934147" y="2210058"/>
                </a:lnTo>
                <a:lnTo>
                  <a:pt x="960511" y="2172708"/>
                </a:lnTo>
                <a:lnTo>
                  <a:pt x="987195" y="2135599"/>
                </a:lnTo>
                <a:lnTo>
                  <a:pt x="1014197" y="2098735"/>
                </a:lnTo>
                <a:lnTo>
                  <a:pt x="1041516" y="2062116"/>
                </a:lnTo>
                <a:lnTo>
                  <a:pt x="1069149" y="2025745"/>
                </a:lnTo>
                <a:lnTo>
                  <a:pt x="1097094" y="1989624"/>
                </a:lnTo>
                <a:lnTo>
                  <a:pt x="1125350" y="1953756"/>
                </a:lnTo>
                <a:lnTo>
                  <a:pt x="1153914" y="1918141"/>
                </a:lnTo>
                <a:lnTo>
                  <a:pt x="1182784" y="1882782"/>
                </a:lnTo>
                <a:lnTo>
                  <a:pt x="1211960" y="1847681"/>
                </a:lnTo>
                <a:lnTo>
                  <a:pt x="1241437" y="1812841"/>
                </a:lnTo>
                <a:lnTo>
                  <a:pt x="1271216" y="1778262"/>
                </a:lnTo>
                <a:lnTo>
                  <a:pt x="1301293" y="1743948"/>
                </a:lnTo>
                <a:lnTo>
                  <a:pt x="1331667" y="1709900"/>
                </a:lnTo>
                <a:lnTo>
                  <a:pt x="1362336" y="1676120"/>
                </a:lnTo>
                <a:lnTo>
                  <a:pt x="1393298" y="1642611"/>
                </a:lnTo>
                <a:lnTo>
                  <a:pt x="1424551" y="1609373"/>
                </a:lnTo>
                <a:lnTo>
                  <a:pt x="1456092" y="1576410"/>
                </a:lnTo>
                <a:lnTo>
                  <a:pt x="1487921" y="1543723"/>
                </a:lnTo>
                <a:lnTo>
                  <a:pt x="1520036" y="1511315"/>
                </a:lnTo>
                <a:lnTo>
                  <a:pt x="1552433" y="1479187"/>
                </a:lnTo>
                <a:lnTo>
                  <a:pt x="1585112" y="1447341"/>
                </a:lnTo>
                <a:lnTo>
                  <a:pt x="1618070" y="1415780"/>
                </a:lnTo>
                <a:lnTo>
                  <a:pt x="1651305" y="1384505"/>
                </a:lnTo>
                <a:lnTo>
                  <a:pt x="1684816" y="1353518"/>
                </a:lnTo>
                <a:lnTo>
                  <a:pt x="1718601" y="1322823"/>
                </a:lnTo>
                <a:lnTo>
                  <a:pt x="1752657" y="1292419"/>
                </a:lnTo>
                <a:lnTo>
                  <a:pt x="1786982" y="1262311"/>
                </a:lnTo>
                <a:lnTo>
                  <a:pt x="1821576" y="1232498"/>
                </a:lnTo>
                <a:lnTo>
                  <a:pt x="1856435" y="1202985"/>
                </a:lnTo>
                <a:lnTo>
                  <a:pt x="1891558" y="1173772"/>
                </a:lnTo>
                <a:lnTo>
                  <a:pt x="1926943" y="1144862"/>
                </a:lnTo>
                <a:lnTo>
                  <a:pt x="1962588" y="1116256"/>
                </a:lnTo>
                <a:lnTo>
                  <a:pt x="1998491" y="1087957"/>
                </a:lnTo>
                <a:lnTo>
                  <a:pt x="2034650" y="1059967"/>
                </a:lnTo>
                <a:lnTo>
                  <a:pt x="2071063" y="1032288"/>
                </a:lnTo>
                <a:lnTo>
                  <a:pt x="2107728" y="1004922"/>
                </a:lnTo>
                <a:lnTo>
                  <a:pt x="2144644" y="977870"/>
                </a:lnTo>
                <a:lnTo>
                  <a:pt x="2181808" y="951135"/>
                </a:lnTo>
                <a:lnTo>
                  <a:pt x="2219218" y="924719"/>
                </a:lnTo>
                <a:lnTo>
                  <a:pt x="2256873" y="898624"/>
                </a:lnTo>
                <a:lnTo>
                  <a:pt x="2294770" y="872852"/>
                </a:lnTo>
                <a:lnTo>
                  <a:pt x="2332908" y="847405"/>
                </a:lnTo>
                <a:lnTo>
                  <a:pt x="2371284" y="822285"/>
                </a:lnTo>
                <a:lnTo>
                  <a:pt x="2409897" y="797494"/>
                </a:lnTo>
                <a:lnTo>
                  <a:pt x="2448745" y="773034"/>
                </a:lnTo>
                <a:lnTo>
                  <a:pt x="2487825" y="748907"/>
                </a:lnTo>
                <a:lnTo>
                  <a:pt x="2527137" y="725115"/>
                </a:lnTo>
                <a:lnTo>
                  <a:pt x="2566677" y="701661"/>
                </a:lnTo>
                <a:lnTo>
                  <a:pt x="2606445" y="678545"/>
                </a:lnTo>
                <a:lnTo>
                  <a:pt x="2646437" y="655771"/>
                </a:lnTo>
                <a:lnTo>
                  <a:pt x="2686652" y="633340"/>
                </a:lnTo>
                <a:lnTo>
                  <a:pt x="2727089" y="611254"/>
                </a:lnTo>
                <a:lnTo>
                  <a:pt x="2767745" y="589515"/>
                </a:lnTo>
                <a:lnTo>
                  <a:pt x="2808618" y="568126"/>
                </a:lnTo>
                <a:lnTo>
                  <a:pt x="2849707" y="547088"/>
                </a:lnTo>
                <a:lnTo>
                  <a:pt x="2891008" y="526403"/>
                </a:lnTo>
                <a:lnTo>
                  <a:pt x="2932522" y="506074"/>
                </a:lnTo>
                <a:lnTo>
                  <a:pt x="2974245" y="486102"/>
                </a:lnTo>
                <a:lnTo>
                  <a:pt x="3016175" y="466490"/>
                </a:lnTo>
                <a:lnTo>
                  <a:pt x="3058311" y="447239"/>
                </a:lnTo>
                <a:lnTo>
                  <a:pt x="3100651" y="428351"/>
                </a:lnTo>
                <a:lnTo>
                  <a:pt x="3143192" y="409829"/>
                </a:lnTo>
                <a:lnTo>
                  <a:pt x="3185934" y="391675"/>
                </a:lnTo>
                <a:lnTo>
                  <a:pt x="3228873" y="373890"/>
                </a:lnTo>
                <a:lnTo>
                  <a:pt x="3272008" y="356477"/>
                </a:lnTo>
                <a:lnTo>
                  <a:pt x="3315337" y="339437"/>
                </a:lnTo>
                <a:lnTo>
                  <a:pt x="3358859" y="322773"/>
                </a:lnTo>
                <a:lnTo>
                  <a:pt x="3402570" y="306487"/>
                </a:lnTo>
                <a:lnTo>
                  <a:pt x="3446470" y="290580"/>
                </a:lnTo>
                <a:lnTo>
                  <a:pt x="3490555" y="275055"/>
                </a:lnTo>
                <a:lnTo>
                  <a:pt x="3534825" y="259914"/>
                </a:lnTo>
                <a:lnTo>
                  <a:pt x="3579278" y="245159"/>
                </a:lnTo>
                <a:lnTo>
                  <a:pt x="3623911" y="230791"/>
                </a:lnTo>
                <a:lnTo>
                  <a:pt x="3668722" y="216813"/>
                </a:lnTo>
                <a:lnTo>
                  <a:pt x="3713710" y="203228"/>
                </a:lnTo>
                <a:lnTo>
                  <a:pt x="3758872" y="190036"/>
                </a:lnTo>
                <a:lnTo>
                  <a:pt x="3804208" y="177240"/>
                </a:lnTo>
                <a:lnTo>
                  <a:pt x="3849713" y="164842"/>
                </a:lnTo>
                <a:lnTo>
                  <a:pt x="3895388" y="152844"/>
                </a:lnTo>
                <a:lnTo>
                  <a:pt x="3941230" y="141248"/>
                </a:lnTo>
                <a:lnTo>
                  <a:pt x="3987236" y="130056"/>
                </a:lnTo>
                <a:lnTo>
                  <a:pt x="4033405" y="119270"/>
                </a:lnTo>
                <a:lnTo>
                  <a:pt x="4079736" y="108892"/>
                </a:lnTo>
                <a:lnTo>
                  <a:pt x="4126225" y="98924"/>
                </a:lnTo>
                <a:lnTo>
                  <a:pt x="4172872" y="89368"/>
                </a:lnTo>
                <a:lnTo>
                  <a:pt x="4219674" y="80227"/>
                </a:lnTo>
                <a:lnTo>
                  <a:pt x="4266629" y="71502"/>
                </a:lnTo>
                <a:lnTo>
                  <a:pt x="4313735" y="63194"/>
                </a:lnTo>
                <a:lnTo>
                  <a:pt x="4360991" y="55308"/>
                </a:lnTo>
                <a:lnTo>
                  <a:pt x="4408394" y="47843"/>
                </a:lnTo>
                <a:lnTo>
                  <a:pt x="4455943" y="40803"/>
                </a:lnTo>
                <a:lnTo>
                  <a:pt x="4503635" y="34189"/>
                </a:lnTo>
                <a:lnTo>
                  <a:pt x="4551469" y="28004"/>
                </a:lnTo>
                <a:lnTo>
                  <a:pt x="4599443" y="22248"/>
                </a:lnTo>
                <a:lnTo>
                  <a:pt x="4647554" y="16926"/>
                </a:lnTo>
                <a:lnTo>
                  <a:pt x="4695801" y="12037"/>
                </a:lnTo>
                <a:lnTo>
                  <a:pt x="4744182" y="7586"/>
                </a:lnTo>
                <a:lnTo>
                  <a:pt x="4792695" y="3572"/>
                </a:lnTo>
                <a:lnTo>
                  <a:pt x="4841338" y="0"/>
                </a:lnTo>
              </a:path>
            </a:pathLst>
          </a:custGeom>
          <a:ln w="8656">
            <a:solidFill>
              <a:srgbClr val="FFFFFF"/>
            </a:solidFill>
          </a:ln>
        </p:spPr>
        <p:txBody>
          <a:bodyPr wrap="square" lIns="0" tIns="0" rIns="0" bIns="0" rtlCol="0"/>
          <a:lstStyle/>
          <a:p>
            <a:endParaRPr/>
          </a:p>
        </p:txBody>
      </p:sp>
      <p:sp>
        <p:nvSpPr>
          <p:cNvPr id="20" name="bk object 20"/>
          <p:cNvSpPr/>
          <p:nvPr/>
        </p:nvSpPr>
        <p:spPr>
          <a:xfrm>
            <a:off x="7002640" y="1948052"/>
            <a:ext cx="2223135" cy="643255"/>
          </a:xfrm>
          <a:custGeom>
            <a:avLst/>
            <a:gdLst/>
            <a:ahLst/>
            <a:cxnLst/>
            <a:rect l="l" t="t" r="r" b="b"/>
            <a:pathLst>
              <a:path w="2223134" h="643255">
                <a:moveTo>
                  <a:pt x="0" y="642945"/>
                </a:moveTo>
                <a:lnTo>
                  <a:pt x="44875" y="619017"/>
                </a:lnTo>
                <a:lnTo>
                  <a:pt x="89949" y="595518"/>
                </a:lnTo>
                <a:lnTo>
                  <a:pt x="135218" y="572450"/>
                </a:lnTo>
                <a:lnTo>
                  <a:pt x="180681" y="549812"/>
                </a:lnTo>
                <a:lnTo>
                  <a:pt x="226333" y="527605"/>
                </a:lnTo>
                <a:lnTo>
                  <a:pt x="272171" y="505831"/>
                </a:lnTo>
                <a:lnTo>
                  <a:pt x="318193" y="484491"/>
                </a:lnTo>
                <a:lnTo>
                  <a:pt x="364395" y="463585"/>
                </a:lnTo>
                <a:lnTo>
                  <a:pt x="410774" y="443115"/>
                </a:lnTo>
                <a:lnTo>
                  <a:pt x="457326" y="423080"/>
                </a:lnTo>
                <a:lnTo>
                  <a:pt x="504050" y="403483"/>
                </a:lnTo>
                <a:lnTo>
                  <a:pt x="550941" y="384324"/>
                </a:lnTo>
                <a:lnTo>
                  <a:pt x="597996" y="365603"/>
                </a:lnTo>
                <a:lnTo>
                  <a:pt x="645213" y="347323"/>
                </a:lnTo>
                <a:lnTo>
                  <a:pt x="692588" y="329483"/>
                </a:lnTo>
                <a:lnTo>
                  <a:pt x="740118" y="312085"/>
                </a:lnTo>
                <a:lnTo>
                  <a:pt x="787800" y="295129"/>
                </a:lnTo>
                <a:lnTo>
                  <a:pt x="835631" y="278617"/>
                </a:lnTo>
                <a:lnTo>
                  <a:pt x="883608" y="262549"/>
                </a:lnTo>
                <a:lnTo>
                  <a:pt x="931727" y="246927"/>
                </a:lnTo>
                <a:lnTo>
                  <a:pt x="979986" y="231751"/>
                </a:lnTo>
                <a:lnTo>
                  <a:pt x="1028380" y="217021"/>
                </a:lnTo>
                <a:lnTo>
                  <a:pt x="1076908" y="202740"/>
                </a:lnTo>
                <a:lnTo>
                  <a:pt x="1125566" y="188908"/>
                </a:lnTo>
                <a:lnTo>
                  <a:pt x="1174351" y="175525"/>
                </a:lnTo>
                <a:lnTo>
                  <a:pt x="1223260" y="162593"/>
                </a:lnTo>
                <a:lnTo>
                  <a:pt x="1272289" y="150113"/>
                </a:lnTo>
                <a:lnTo>
                  <a:pt x="1321436" y="138085"/>
                </a:lnTo>
                <a:lnTo>
                  <a:pt x="1370697" y="126511"/>
                </a:lnTo>
                <a:lnTo>
                  <a:pt x="1420070" y="115391"/>
                </a:lnTo>
                <a:lnTo>
                  <a:pt x="1469550" y="104726"/>
                </a:lnTo>
                <a:lnTo>
                  <a:pt x="1519136" y="94518"/>
                </a:lnTo>
                <a:lnTo>
                  <a:pt x="1568823" y="84766"/>
                </a:lnTo>
                <a:lnTo>
                  <a:pt x="1618609" y="75473"/>
                </a:lnTo>
                <a:lnTo>
                  <a:pt x="1668491" y="66638"/>
                </a:lnTo>
                <a:lnTo>
                  <a:pt x="1718465" y="58263"/>
                </a:lnTo>
                <a:lnTo>
                  <a:pt x="1768528" y="50349"/>
                </a:lnTo>
                <a:lnTo>
                  <a:pt x="1818678" y="42896"/>
                </a:lnTo>
                <a:lnTo>
                  <a:pt x="1868910" y="35906"/>
                </a:lnTo>
                <a:lnTo>
                  <a:pt x="1919223" y="29379"/>
                </a:lnTo>
                <a:lnTo>
                  <a:pt x="1969612" y="23316"/>
                </a:lnTo>
                <a:lnTo>
                  <a:pt x="2020075" y="17719"/>
                </a:lnTo>
                <a:lnTo>
                  <a:pt x="2070608" y="12588"/>
                </a:lnTo>
                <a:lnTo>
                  <a:pt x="2121209" y="7923"/>
                </a:lnTo>
                <a:lnTo>
                  <a:pt x="2171874" y="3727"/>
                </a:lnTo>
                <a:lnTo>
                  <a:pt x="2222601" y="0"/>
                </a:lnTo>
              </a:path>
            </a:pathLst>
          </a:custGeom>
          <a:ln w="8653">
            <a:solidFill>
              <a:srgbClr val="FFFFFF"/>
            </a:solidFill>
          </a:ln>
        </p:spPr>
        <p:txBody>
          <a:bodyPr wrap="square" lIns="0" tIns="0" rIns="0" bIns="0" rtlCol="0"/>
          <a:lstStyle/>
          <a:p>
            <a:endParaRPr/>
          </a:p>
        </p:txBody>
      </p:sp>
      <p:sp>
        <p:nvSpPr>
          <p:cNvPr id="21" name="bk object 21"/>
          <p:cNvSpPr/>
          <p:nvPr/>
        </p:nvSpPr>
        <p:spPr>
          <a:xfrm>
            <a:off x="4141495" y="4512462"/>
            <a:ext cx="834390" cy="2774315"/>
          </a:xfrm>
          <a:custGeom>
            <a:avLst/>
            <a:gdLst/>
            <a:ahLst/>
            <a:cxnLst/>
            <a:rect l="l" t="t" r="r" b="b"/>
            <a:pathLst>
              <a:path w="834389" h="2774315">
                <a:moveTo>
                  <a:pt x="0" y="2773750"/>
                </a:moveTo>
                <a:lnTo>
                  <a:pt x="1458" y="2722942"/>
                </a:lnTo>
                <a:lnTo>
                  <a:pt x="3387" y="2672182"/>
                </a:lnTo>
                <a:lnTo>
                  <a:pt x="5787" y="2621471"/>
                </a:lnTo>
                <a:lnTo>
                  <a:pt x="8655" y="2570813"/>
                </a:lnTo>
                <a:lnTo>
                  <a:pt x="11992" y="2520212"/>
                </a:lnTo>
                <a:lnTo>
                  <a:pt x="15796" y="2469670"/>
                </a:lnTo>
                <a:lnTo>
                  <a:pt x="20066" y="2419190"/>
                </a:lnTo>
                <a:lnTo>
                  <a:pt x="24801" y="2368775"/>
                </a:lnTo>
                <a:lnTo>
                  <a:pt x="30001" y="2318430"/>
                </a:lnTo>
                <a:lnTo>
                  <a:pt x="35664" y="2268155"/>
                </a:lnTo>
                <a:lnTo>
                  <a:pt x="41790" y="2217956"/>
                </a:lnTo>
                <a:lnTo>
                  <a:pt x="48378" y="2167834"/>
                </a:lnTo>
                <a:lnTo>
                  <a:pt x="55426" y="2117794"/>
                </a:lnTo>
                <a:lnTo>
                  <a:pt x="62934" y="2067837"/>
                </a:lnTo>
                <a:lnTo>
                  <a:pt x="70901" y="2017968"/>
                </a:lnTo>
                <a:lnTo>
                  <a:pt x="79326" y="1968188"/>
                </a:lnTo>
                <a:lnTo>
                  <a:pt x="88208" y="1918503"/>
                </a:lnTo>
                <a:lnTo>
                  <a:pt x="97545" y="1868913"/>
                </a:lnTo>
                <a:lnTo>
                  <a:pt x="107338" y="1819423"/>
                </a:lnTo>
                <a:lnTo>
                  <a:pt x="117585" y="1770036"/>
                </a:lnTo>
                <a:lnTo>
                  <a:pt x="128285" y="1720755"/>
                </a:lnTo>
                <a:lnTo>
                  <a:pt x="139438" y="1671582"/>
                </a:lnTo>
                <a:lnTo>
                  <a:pt x="151042" y="1622521"/>
                </a:lnTo>
                <a:lnTo>
                  <a:pt x="163096" y="1573576"/>
                </a:lnTo>
                <a:lnTo>
                  <a:pt x="175600" y="1524748"/>
                </a:lnTo>
                <a:lnTo>
                  <a:pt x="188553" y="1476042"/>
                </a:lnTo>
                <a:lnTo>
                  <a:pt x="201953" y="1427460"/>
                </a:lnTo>
                <a:lnTo>
                  <a:pt x="215800" y="1379006"/>
                </a:lnTo>
                <a:lnTo>
                  <a:pt x="230092" y="1330682"/>
                </a:lnTo>
                <a:lnTo>
                  <a:pt x="244830" y="1282491"/>
                </a:lnTo>
                <a:lnTo>
                  <a:pt x="260011" y="1234438"/>
                </a:lnTo>
                <a:lnTo>
                  <a:pt x="275635" y="1186524"/>
                </a:lnTo>
                <a:lnTo>
                  <a:pt x="291702" y="1138753"/>
                </a:lnTo>
                <a:lnTo>
                  <a:pt x="308209" y="1091128"/>
                </a:lnTo>
                <a:lnTo>
                  <a:pt x="325157" y="1043653"/>
                </a:lnTo>
                <a:lnTo>
                  <a:pt x="342544" y="996329"/>
                </a:lnTo>
                <a:lnTo>
                  <a:pt x="360369" y="949161"/>
                </a:lnTo>
                <a:lnTo>
                  <a:pt x="378632" y="902151"/>
                </a:lnTo>
                <a:lnTo>
                  <a:pt x="397331" y="855303"/>
                </a:lnTo>
                <a:lnTo>
                  <a:pt x="416465" y="808620"/>
                </a:lnTo>
                <a:lnTo>
                  <a:pt x="436034" y="762104"/>
                </a:lnTo>
                <a:lnTo>
                  <a:pt x="456037" y="715759"/>
                </a:lnTo>
                <a:lnTo>
                  <a:pt x="476473" y="669588"/>
                </a:lnTo>
                <a:lnTo>
                  <a:pt x="497340" y="623594"/>
                </a:lnTo>
                <a:lnTo>
                  <a:pt x="518639" y="577780"/>
                </a:lnTo>
                <a:lnTo>
                  <a:pt x="540367" y="532149"/>
                </a:lnTo>
                <a:lnTo>
                  <a:pt x="562524" y="486705"/>
                </a:lnTo>
                <a:lnTo>
                  <a:pt x="585109" y="441450"/>
                </a:lnTo>
                <a:lnTo>
                  <a:pt x="608122" y="396387"/>
                </a:lnTo>
                <a:lnTo>
                  <a:pt x="631560" y="351520"/>
                </a:lnTo>
                <a:lnTo>
                  <a:pt x="655424" y="306852"/>
                </a:lnTo>
                <a:lnTo>
                  <a:pt x="679712" y="262386"/>
                </a:lnTo>
                <a:lnTo>
                  <a:pt x="704424" y="218125"/>
                </a:lnTo>
                <a:lnTo>
                  <a:pt x="729558" y="174071"/>
                </a:lnTo>
                <a:lnTo>
                  <a:pt x="755113" y="130229"/>
                </a:lnTo>
                <a:lnTo>
                  <a:pt x="781089" y="86601"/>
                </a:lnTo>
                <a:lnTo>
                  <a:pt x="807485" y="43190"/>
                </a:lnTo>
                <a:lnTo>
                  <a:pt x="834300" y="0"/>
                </a:lnTo>
              </a:path>
            </a:pathLst>
          </a:custGeom>
          <a:ln w="8658">
            <a:solidFill>
              <a:srgbClr val="FFFFFF"/>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1800" b="0" i="0" u="sng">
                <a:solidFill>
                  <a:schemeClr val="bg1"/>
                </a:solidFill>
                <a:latin typeface="Arial Black"/>
                <a:cs typeface="Arial Black"/>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7/3/2018</a:t>
            </a:fld>
            <a:endParaRPr lang="en-US"/>
          </a:p>
        </p:txBody>
      </p:sp>
      <p:sp>
        <p:nvSpPr>
          <p:cNvPr id="5" name="Holder 5"/>
          <p:cNvSpPr>
            <a:spLocks noGrp="1"/>
          </p:cNvSpPr>
          <p:nvPr>
            <p:ph type="sldNum" sz="quarter" idx="7"/>
          </p:nvPr>
        </p:nvSpPr>
        <p:spPr/>
        <p:txBody>
          <a:bodyPr lIns="0" tIns="0" rIns="0" bIns="0"/>
          <a:lstStyle>
            <a:lvl1pPr>
              <a:defRPr sz="1050" b="0" i="0">
                <a:solidFill>
                  <a:srgbClr val="979797"/>
                </a:solidFill>
                <a:latin typeface="Arial Black"/>
                <a:cs typeface="Arial Black"/>
              </a:defRPr>
            </a:lvl1pPr>
          </a:lstStyle>
          <a:p>
            <a:pPr marL="25400">
              <a:lnSpc>
                <a:spcPct val="100000"/>
              </a:lnSpc>
              <a:spcBef>
                <a:spcPts val="215"/>
              </a:spcBef>
            </a:pPr>
            <a:fld id="{81D60167-4931-47E6-BA6A-407CBD079E47}" type="slidenum">
              <a:rPr spc="-120" dirty="0"/>
              <a:t>‹#›</a:t>
            </a:fld>
            <a:endParaRPr spc="-12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7/3/2018</a:t>
            </a:fld>
            <a:endParaRPr lang="en-US"/>
          </a:p>
        </p:txBody>
      </p:sp>
      <p:sp>
        <p:nvSpPr>
          <p:cNvPr id="4" name="Holder 4"/>
          <p:cNvSpPr>
            <a:spLocks noGrp="1"/>
          </p:cNvSpPr>
          <p:nvPr>
            <p:ph type="sldNum" sz="quarter" idx="7"/>
          </p:nvPr>
        </p:nvSpPr>
        <p:spPr/>
        <p:txBody>
          <a:bodyPr lIns="0" tIns="0" rIns="0" bIns="0"/>
          <a:lstStyle>
            <a:lvl1pPr>
              <a:defRPr sz="1050" b="0" i="0">
                <a:solidFill>
                  <a:srgbClr val="979797"/>
                </a:solidFill>
                <a:latin typeface="Arial Black"/>
                <a:cs typeface="Arial Black"/>
              </a:defRPr>
            </a:lvl1pPr>
          </a:lstStyle>
          <a:p>
            <a:pPr marL="25400">
              <a:lnSpc>
                <a:spcPct val="100000"/>
              </a:lnSpc>
              <a:spcBef>
                <a:spcPts val="215"/>
              </a:spcBef>
            </a:pPr>
            <a:fld id="{81D60167-4931-47E6-BA6A-407CBD079E47}" type="slidenum">
              <a:rPr spc="-120" dirty="0"/>
              <a:t>‹#›</a:t>
            </a:fld>
            <a:endParaRPr spc="-12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8497823" y="7014971"/>
            <a:ext cx="911351" cy="204215"/>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812228" y="2643791"/>
            <a:ext cx="8433943" cy="553719"/>
          </a:xfrm>
          <a:prstGeom prst="rect">
            <a:avLst/>
          </a:prstGeom>
        </p:spPr>
        <p:txBody>
          <a:bodyPr wrap="square" lIns="0" tIns="0" rIns="0" bIns="0">
            <a:spAutoFit/>
          </a:bodyPr>
          <a:lstStyle>
            <a:lvl1pPr>
              <a:defRPr sz="1800" b="0" i="0" u="sng">
                <a:solidFill>
                  <a:schemeClr val="bg1"/>
                </a:solidFill>
                <a:latin typeface="Arial Black"/>
                <a:cs typeface="Arial Black"/>
              </a:defRPr>
            </a:lvl1pPr>
          </a:lstStyle>
          <a:p>
            <a:endParaRPr/>
          </a:p>
        </p:txBody>
      </p:sp>
      <p:sp>
        <p:nvSpPr>
          <p:cNvPr id="3" name="Holder 3"/>
          <p:cNvSpPr>
            <a:spLocks noGrp="1"/>
          </p:cNvSpPr>
          <p:nvPr>
            <p:ph type="body" idx="1"/>
          </p:nvPr>
        </p:nvSpPr>
        <p:spPr>
          <a:xfrm>
            <a:off x="799523" y="1171434"/>
            <a:ext cx="8459353" cy="437197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419856" y="7228332"/>
            <a:ext cx="3218688"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7/3/2018</a:t>
            </a:fld>
            <a:endParaRPr lang="en-US"/>
          </a:p>
        </p:txBody>
      </p:sp>
      <p:sp>
        <p:nvSpPr>
          <p:cNvPr id="6" name="Holder 6"/>
          <p:cNvSpPr>
            <a:spLocks noGrp="1"/>
          </p:cNvSpPr>
          <p:nvPr>
            <p:ph type="sldNum" sz="quarter" idx="7"/>
          </p:nvPr>
        </p:nvSpPr>
        <p:spPr>
          <a:xfrm>
            <a:off x="779753" y="6985430"/>
            <a:ext cx="141605" cy="229234"/>
          </a:xfrm>
          <a:prstGeom prst="rect">
            <a:avLst/>
          </a:prstGeom>
        </p:spPr>
        <p:txBody>
          <a:bodyPr wrap="square" lIns="0" tIns="0" rIns="0" bIns="0">
            <a:spAutoFit/>
          </a:bodyPr>
          <a:lstStyle>
            <a:lvl1pPr>
              <a:defRPr sz="1050" b="0" i="0">
                <a:solidFill>
                  <a:srgbClr val="979797"/>
                </a:solidFill>
                <a:latin typeface="Arial Black"/>
                <a:cs typeface="Arial Black"/>
              </a:defRPr>
            </a:lvl1pPr>
          </a:lstStyle>
          <a:p>
            <a:pPr marL="25400">
              <a:lnSpc>
                <a:spcPct val="100000"/>
              </a:lnSpc>
              <a:spcBef>
                <a:spcPts val="215"/>
              </a:spcBef>
            </a:pPr>
            <a:fld id="{81D60167-4931-47E6-BA6A-407CBD079E47}" type="slidenum">
              <a:rPr spc="-120" dirty="0"/>
              <a:t>‹#›</a:t>
            </a:fld>
            <a:endParaRPr spc="-12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5.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29.pn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png"/><Relationship Id="rId17" Type="http://schemas.openxmlformats.org/officeDocument/2006/relationships/image" Target="../media/image33.png"/><Relationship Id="rId2" Type="http://schemas.openxmlformats.org/officeDocument/2006/relationships/image" Target="../media/image18.png"/><Relationship Id="rId16" Type="http://schemas.openxmlformats.org/officeDocument/2006/relationships/image" Target="../media/image32.png"/><Relationship Id="rId1" Type="http://schemas.openxmlformats.org/officeDocument/2006/relationships/slideLayout" Target="../slideLayouts/slideLayout5.xml"/><Relationship Id="rId6" Type="http://schemas.openxmlformats.org/officeDocument/2006/relationships/image" Target="../media/image22.png"/><Relationship Id="rId11" Type="http://schemas.openxmlformats.org/officeDocument/2006/relationships/image" Target="../media/image27.png"/><Relationship Id="rId5" Type="http://schemas.openxmlformats.org/officeDocument/2006/relationships/image" Target="../media/image21.png"/><Relationship Id="rId15" Type="http://schemas.openxmlformats.org/officeDocument/2006/relationships/image" Target="../media/image3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 Id="rId14" Type="http://schemas.openxmlformats.org/officeDocument/2006/relationships/image" Target="../media/image30.png"/></Relationships>
</file>

<file path=ppt/slides/_rels/slide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23988" y="1884958"/>
            <a:ext cx="4669155" cy="1866900"/>
          </a:xfrm>
          <a:prstGeom prst="rect">
            <a:avLst/>
          </a:prstGeom>
        </p:spPr>
        <p:txBody>
          <a:bodyPr vert="horz" wrap="square" lIns="0" tIns="60960" rIns="0" bIns="0" rtlCol="0">
            <a:spAutoFit/>
          </a:bodyPr>
          <a:lstStyle/>
          <a:p>
            <a:pPr marL="12700" marR="5080">
              <a:lnSpc>
                <a:spcPct val="90500"/>
              </a:lnSpc>
              <a:spcBef>
                <a:spcPts val="480"/>
              </a:spcBef>
            </a:pPr>
            <a:r>
              <a:rPr sz="3250" b="1" u="none" spc="-95" dirty="0">
                <a:latin typeface="Arial"/>
                <a:cs typeface="Arial"/>
              </a:rPr>
              <a:t>Reinvent </a:t>
            </a:r>
            <a:r>
              <a:rPr sz="3250" b="1" u="none" spc="-204" dirty="0">
                <a:latin typeface="Arial"/>
                <a:cs typeface="Arial"/>
              </a:rPr>
              <a:t>business  </a:t>
            </a:r>
            <a:r>
              <a:rPr sz="3250" b="1" u="none" spc="-55" dirty="0">
                <a:latin typeface="Arial"/>
                <a:cs typeface="Arial"/>
              </a:rPr>
              <a:t>productivity </a:t>
            </a:r>
            <a:r>
              <a:rPr sz="3250" b="1" u="none" spc="10" dirty="0">
                <a:latin typeface="Arial"/>
                <a:cs typeface="Arial"/>
              </a:rPr>
              <a:t>with  </a:t>
            </a:r>
            <a:r>
              <a:rPr sz="3250" b="1" u="none" spc="-40" dirty="0">
                <a:latin typeface="Arial"/>
                <a:cs typeface="Arial"/>
              </a:rPr>
              <a:t>Microsoft </a:t>
            </a:r>
            <a:r>
              <a:rPr sz="3250" b="1" u="none" spc="-135" dirty="0">
                <a:latin typeface="Arial"/>
                <a:cs typeface="Arial"/>
              </a:rPr>
              <a:t>Dynamics </a:t>
            </a:r>
            <a:r>
              <a:rPr sz="3250" b="1" u="none" spc="25" dirty="0">
                <a:latin typeface="Arial"/>
                <a:cs typeface="Arial"/>
              </a:rPr>
              <a:t>365  </a:t>
            </a:r>
            <a:r>
              <a:rPr sz="3250" b="1" u="none" spc="-60" dirty="0">
                <a:latin typeface="Arial"/>
                <a:cs typeface="Arial"/>
              </a:rPr>
              <a:t>and </a:t>
            </a:r>
            <a:r>
              <a:rPr sz="3250" b="1" u="none" spc="-40" dirty="0">
                <a:latin typeface="Arial"/>
                <a:cs typeface="Arial"/>
              </a:rPr>
              <a:t>Microsoft </a:t>
            </a:r>
            <a:r>
              <a:rPr sz="3250" b="1" u="none" spc="-60" dirty="0">
                <a:latin typeface="Arial"/>
                <a:cs typeface="Arial"/>
              </a:rPr>
              <a:t>Office</a:t>
            </a:r>
            <a:r>
              <a:rPr sz="3250" b="1" u="none" spc="-400" dirty="0">
                <a:latin typeface="Arial"/>
                <a:cs typeface="Arial"/>
              </a:rPr>
              <a:t> </a:t>
            </a:r>
            <a:r>
              <a:rPr sz="3250" b="1" u="none" spc="20" dirty="0">
                <a:latin typeface="Arial"/>
                <a:cs typeface="Arial"/>
              </a:rPr>
              <a:t>365</a:t>
            </a:r>
            <a:endParaRPr sz="3250" dirty="0">
              <a:latin typeface="Arial"/>
              <a:cs typeface="Arial"/>
            </a:endParaRPr>
          </a:p>
        </p:txBody>
      </p:sp>
      <p:sp>
        <p:nvSpPr>
          <p:cNvPr id="3" name="object 3"/>
          <p:cNvSpPr/>
          <p:nvPr/>
        </p:nvSpPr>
        <p:spPr>
          <a:xfrm>
            <a:off x="5675071" y="6727648"/>
            <a:ext cx="521334" cy="375920"/>
          </a:xfrm>
          <a:custGeom>
            <a:avLst/>
            <a:gdLst/>
            <a:ahLst/>
            <a:cxnLst/>
            <a:rect l="l" t="t" r="r" b="b"/>
            <a:pathLst>
              <a:path w="521335" h="375920">
                <a:moveTo>
                  <a:pt x="0" y="375309"/>
                </a:moveTo>
                <a:lnTo>
                  <a:pt x="520843" y="375309"/>
                </a:lnTo>
                <a:lnTo>
                  <a:pt x="520843" y="0"/>
                </a:lnTo>
                <a:lnTo>
                  <a:pt x="0" y="0"/>
                </a:lnTo>
                <a:lnTo>
                  <a:pt x="0" y="375309"/>
                </a:lnTo>
                <a:close/>
              </a:path>
            </a:pathLst>
          </a:custGeom>
          <a:solidFill>
            <a:srgbClr val="FFFFFF"/>
          </a:solidFill>
        </p:spPr>
        <p:txBody>
          <a:bodyPr wrap="square" lIns="0" tIns="0" rIns="0" bIns="0" rtlCol="0"/>
          <a:lstStyle/>
          <a:p>
            <a:endParaRPr/>
          </a:p>
        </p:txBody>
      </p:sp>
      <p:sp>
        <p:nvSpPr>
          <p:cNvPr id="4" name="object 4"/>
          <p:cNvSpPr/>
          <p:nvPr/>
        </p:nvSpPr>
        <p:spPr>
          <a:xfrm>
            <a:off x="6090382" y="6782438"/>
            <a:ext cx="0" cy="266065"/>
          </a:xfrm>
          <a:custGeom>
            <a:avLst/>
            <a:gdLst/>
            <a:ahLst/>
            <a:cxnLst/>
            <a:rect l="l" t="t" r="r" b="b"/>
            <a:pathLst>
              <a:path h="266065">
                <a:moveTo>
                  <a:pt x="0" y="0"/>
                </a:moveTo>
                <a:lnTo>
                  <a:pt x="0" y="265729"/>
                </a:lnTo>
              </a:path>
            </a:pathLst>
          </a:custGeom>
          <a:ln w="84979">
            <a:solidFill>
              <a:srgbClr val="004B50"/>
            </a:solidFill>
          </a:ln>
        </p:spPr>
        <p:txBody>
          <a:bodyPr wrap="square" lIns="0" tIns="0" rIns="0" bIns="0" rtlCol="0"/>
          <a:lstStyle/>
          <a:p>
            <a:endParaRPr/>
          </a:p>
        </p:txBody>
      </p:sp>
      <p:sp>
        <p:nvSpPr>
          <p:cNvPr id="5" name="object 5"/>
          <p:cNvSpPr/>
          <p:nvPr/>
        </p:nvSpPr>
        <p:spPr>
          <a:xfrm>
            <a:off x="5988947" y="6839966"/>
            <a:ext cx="0" cy="208279"/>
          </a:xfrm>
          <a:custGeom>
            <a:avLst/>
            <a:gdLst/>
            <a:ahLst/>
            <a:cxnLst/>
            <a:rect l="l" t="t" r="r" b="b"/>
            <a:pathLst>
              <a:path h="208279">
                <a:moveTo>
                  <a:pt x="0" y="0"/>
                </a:moveTo>
                <a:lnTo>
                  <a:pt x="0" y="208201"/>
                </a:lnTo>
              </a:path>
            </a:pathLst>
          </a:custGeom>
          <a:ln w="84979">
            <a:solidFill>
              <a:srgbClr val="FFB900"/>
            </a:solidFill>
          </a:ln>
        </p:spPr>
        <p:txBody>
          <a:bodyPr wrap="square" lIns="0" tIns="0" rIns="0" bIns="0" rtlCol="0"/>
          <a:lstStyle/>
          <a:p>
            <a:endParaRPr/>
          </a:p>
        </p:txBody>
      </p:sp>
      <p:sp>
        <p:nvSpPr>
          <p:cNvPr id="6" name="object 6"/>
          <p:cNvSpPr/>
          <p:nvPr/>
        </p:nvSpPr>
        <p:spPr>
          <a:xfrm>
            <a:off x="5887524" y="6900237"/>
            <a:ext cx="0" cy="147955"/>
          </a:xfrm>
          <a:custGeom>
            <a:avLst/>
            <a:gdLst/>
            <a:ahLst/>
            <a:cxnLst/>
            <a:rect l="l" t="t" r="r" b="b"/>
            <a:pathLst>
              <a:path h="147954">
                <a:moveTo>
                  <a:pt x="0" y="0"/>
                </a:moveTo>
                <a:lnTo>
                  <a:pt x="0" y="147932"/>
                </a:lnTo>
              </a:path>
            </a:pathLst>
          </a:custGeom>
          <a:ln w="84979">
            <a:solidFill>
              <a:srgbClr val="004B50"/>
            </a:solidFill>
          </a:ln>
        </p:spPr>
        <p:txBody>
          <a:bodyPr wrap="square" lIns="0" tIns="0" rIns="0" bIns="0" rtlCol="0"/>
          <a:lstStyle/>
          <a:p>
            <a:endParaRPr/>
          </a:p>
        </p:txBody>
      </p:sp>
      <p:sp>
        <p:nvSpPr>
          <p:cNvPr id="7" name="object 7"/>
          <p:cNvSpPr/>
          <p:nvPr/>
        </p:nvSpPr>
        <p:spPr>
          <a:xfrm>
            <a:off x="5786089" y="6957764"/>
            <a:ext cx="0" cy="90805"/>
          </a:xfrm>
          <a:custGeom>
            <a:avLst/>
            <a:gdLst/>
            <a:ahLst/>
            <a:cxnLst/>
            <a:rect l="l" t="t" r="r" b="b"/>
            <a:pathLst>
              <a:path h="90804">
                <a:moveTo>
                  <a:pt x="0" y="0"/>
                </a:moveTo>
                <a:lnTo>
                  <a:pt x="0" y="90402"/>
                </a:lnTo>
              </a:path>
            </a:pathLst>
          </a:custGeom>
          <a:ln w="84979">
            <a:solidFill>
              <a:srgbClr val="FFB900"/>
            </a:solidFill>
          </a:ln>
        </p:spPr>
        <p:txBody>
          <a:bodyPr wrap="square" lIns="0" tIns="0" rIns="0" bIns="0" rtlCol="0"/>
          <a:lstStyle/>
          <a:p>
            <a:endParaRPr/>
          </a:p>
        </p:txBody>
      </p:sp>
      <p:sp>
        <p:nvSpPr>
          <p:cNvPr id="8" name="object 8"/>
          <p:cNvSpPr/>
          <p:nvPr/>
        </p:nvSpPr>
        <p:spPr>
          <a:xfrm>
            <a:off x="6379341" y="4711382"/>
            <a:ext cx="203200" cy="391795"/>
          </a:xfrm>
          <a:custGeom>
            <a:avLst/>
            <a:gdLst/>
            <a:ahLst/>
            <a:cxnLst/>
            <a:rect l="l" t="t" r="r" b="b"/>
            <a:pathLst>
              <a:path w="203200" h="391795">
                <a:moveTo>
                  <a:pt x="175915" y="0"/>
                </a:moveTo>
                <a:lnTo>
                  <a:pt x="163675" y="2357"/>
                </a:lnTo>
                <a:lnTo>
                  <a:pt x="154405" y="8726"/>
                </a:lnTo>
                <a:lnTo>
                  <a:pt x="148530" y="18050"/>
                </a:lnTo>
                <a:lnTo>
                  <a:pt x="146477" y="29273"/>
                </a:lnTo>
                <a:lnTo>
                  <a:pt x="146477" y="168859"/>
                </a:lnTo>
                <a:lnTo>
                  <a:pt x="58873" y="170829"/>
                </a:lnTo>
                <a:lnTo>
                  <a:pt x="14576" y="184618"/>
                </a:lnTo>
                <a:lnTo>
                  <a:pt x="0" y="222046"/>
                </a:lnTo>
                <a:lnTo>
                  <a:pt x="1557" y="294932"/>
                </a:lnTo>
                <a:lnTo>
                  <a:pt x="1557" y="384987"/>
                </a:lnTo>
                <a:lnTo>
                  <a:pt x="132900" y="391744"/>
                </a:lnTo>
                <a:lnTo>
                  <a:pt x="194038" y="297192"/>
                </a:lnTo>
                <a:lnTo>
                  <a:pt x="203093" y="258914"/>
                </a:lnTo>
                <a:lnTo>
                  <a:pt x="203093" y="29273"/>
                </a:lnTo>
                <a:lnTo>
                  <a:pt x="201077" y="18050"/>
                </a:lnTo>
                <a:lnTo>
                  <a:pt x="195453" y="8726"/>
                </a:lnTo>
                <a:lnTo>
                  <a:pt x="186854" y="2357"/>
                </a:lnTo>
                <a:lnTo>
                  <a:pt x="175915" y="0"/>
                </a:lnTo>
                <a:close/>
              </a:path>
            </a:pathLst>
          </a:custGeom>
          <a:solidFill>
            <a:srgbClr val="F6CBA7"/>
          </a:solidFill>
        </p:spPr>
        <p:txBody>
          <a:bodyPr wrap="square" lIns="0" tIns="0" rIns="0" bIns="0" rtlCol="0"/>
          <a:lstStyle/>
          <a:p>
            <a:endParaRPr/>
          </a:p>
        </p:txBody>
      </p:sp>
      <p:sp>
        <p:nvSpPr>
          <p:cNvPr id="9" name="object 9"/>
          <p:cNvSpPr/>
          <p:nvPr/>
        </p:nvSpPr>
        <p:spPr>
          <a:xfrm>
            <a:off x="6360388" y="4894922"/>
            <a:ext cx="175450" cy="345186"/>
          </a:xfrm>
          <a:prstGeom prst="rect">
            <a:avLst/>
          </a:prstGeom>
          <a:blipFill>
            <a:blip r:embed="rId2" cstate="print"/>
            <a:stretch>
              <a:fillRect/>
            </a:stretch>
          </a:blipFill>
        </p:spPr>
        <p:txBody>
          <a:bodyPr wrap="square" lIns="0" tIns="0" rIns="0" bIns="0" rtlCol="0"/>
          <a:lstStyle/>
          <a:p>
            <a:endParaRPr/>
          </a:p>
        </p:txBody>
      </p:sp>
      <p:sp>
        <p:nvSpPr>
          <p:cNvPr id="10" name="object 10"/>
          <p:cNvSpPr/>
          <p:nvPr/>
        </p:nvSpPr>
        <p:spPr>
          <a:xfrm>
            <a:off x="6340741" y="5201754"/>
            <a:ext cx="633730" cy="581025"/>
          </a:xfrm>
          <a:custGeom>
            <a:avLst/>
            <a:gdLst/>
            <a:ahLst/>
            <a:cxnLst/>
            <a:rect l="l" t="t" r="r" b="b"/>
            <a:pathLst>
              <a:path w="633729" h="581025">
                <a:moveTo>
                  <a:pt x="6807" y="0"/>
                </a:moveTo>
                <a:lnTo>
                  <a:pt x="0" y="433882"/>
                </a:lnTo>
                <a:lnTo>
                  <a:pt x="3867" y="460152"/>
                </a:lnTo>
                <a:lnTo>
                  <a:pt x="17316" y="483033"/>
                </a:lnTo>
                <a:lnTo>
                  <a:pt x="38004" y="499982"/>
                </a:lnTo>
                <a:lnTo>
                  <a:pt x="63588" y="508457"/>
                </a:lnTo>
                <a:lnTo>
                  <a:pt x="633704" y="580771"/>
                </a:lnTo>
                <a:lnTo>
                  <a:pt x="633704" y="291515"/>
                </a:lnTo>
                <a:lnTo>
                  <a:pt x="222592" y="291515"/>
                </a:lnTo>
                <a:lnTo>
                  <a:pt x="206692" y="6781"/>
                </a:lnTo>
                <a:lnTo>
                  <a:pt x="6807" y="0"/>
                </a:lnTo>
                <a:close/>
              </a:path>
              <a:path w="633729" h="581025">
                <a:moveTo>
                  <a:pt x="633704" y="246316"/>
                </a:moveTo>
                <a:lnTo>
                  <a:pt x="222592" y="291515"/>
                </a:lnTo>
                <a:lnTo>
                  <a:pt x="633704" y="291515"/>
                </a:lnTo>
                <a:lnTo>
                  <a:pt x="633704" y="246316"/>
                </a:lnTo>
                <a:close/>
              </a:path>
            </a:pathLst>
          </a:custGeom>
          <a:solidFill>
            <a:srgbClr val="3A96DD"/>
          </a:solidFill>
        </p:spPr>
        <p:txBody>
          <a:bodyPr wrap="square" lIns="0" tIns="0" rIns="0" bIns="0" rtlCol="0"/>
          <a:lstStyle/>
          <a:p>
            <a:endParaRPr/>
          </a:p>
        </p:txBody>
      </p:sp>
      <p:sp>
        <p:nvSpPr>
          <p:cNvPr id="11" name="object 11"/>
          <p:cNvSpPr/>
          <p:nvPr/>
        </p:nvSpPr>
        <p:spPr>
          <a:xfrm>
            <a:off x="6905904" y="5448300"/>
            <a:ext cx="68580" cy="334645"/>
          </a:xfrm>
          <a:custGeom>
            <a:avLst/>
            <a:gdLst/>
            <a:ahLst/>
            <a:cxnLst/>
            <a:rect l="l" t="t" r="r" b="b"/>
            <a:pathLst>
              <a:path w="68579" h="334645">
                <a:moveTo>
                  <a:pt x="68541" y="0"/>
                </a:moveTo>
                <a:lnTo>
                  <a:pt x="0" y="10960"/>
                </a:lnTo>
                <a:lnTo>
                  <a:pt x="32905" y="331482"/>
                </a:lnTo>
                <a:lnTo>
                  <a:pt x="68541" y="334225"/>
                </a:lnTo>
                <a:lnTo>
                  <a:pt x="68541" y="0"/>
                </a:lnTo>
                <a:close/>
              </a:path>
            </a:pathLst>
          </a:custGeom>
          <a:solidFill>
            <a:srgbClr val="217CC1"/>
          </a:solidFill>
        </p:spPr>
        <p:txBody>
          <a:bodyPr wrap="square" lIns="0" tIns="0" rIns="0" bIns="0" rtlCol="0"/>
          <a:lstStyle/>
          <a:p>
            <a:endParaRPr/>
          </a:p>
        </p:txBody>
      </p:sp>
      <p:sp>
        <p:nvSpPr>
          <p:cNvPr id="12" name="object 12"/>
          <p:cNvSpPr/>
          <p:nvPr/>
        </p:nvSpPr>
        <p:spPr>
          <a:xfrm>
            <a:off x="6966216" y="4738782"/>
            <a:ext cx="1283335" cy="2388870"/>
          </a:xfrm>
          <a:custGeom>
            <a:avLst/>
            <a:gdLst/>
            <a:ahLst/>
            <a:cxnLst/>
            <a:rect l="l" t="t" r="r" b="b"/>
            <a:pathLst>
              <a:path w="1283334" h="2388870">
                <a:moveTo>
                  <a:pt x="0" y="2388831"/>
                </a:moveTo>
                <a:lnTo>
                  <a:pt x="1282915" y="2388831"/>
                </a:lnTo>
                <a:lnTo>
                  <a:pt x="1282915" y="0"/>
                </a:lnTo>
                <a:lnTo>
                  <a:pt x="0" y="0"/>
                </a:lnTo>
                <a:lnTo>
                  <a:pt x="0" y="2388831"/>
                </a:lnTo>
                <a:close/>
              </a:path>
            </a:pathLst>
          </a:custGeom>
          <a:solidFill>
            <a:srgbClr val="ADADAD"/>
          </a:solidFill>
        </p:spPr>
        <p:txBody>
          <a:bodyPr wrap="square" lIns="0" tIns="0" rIns="0" bIns="0" rtlCol="0"/>
          <a:lstStyle/>
          <a:p>
            <a:endParaRPr/>
          </a:p>
        </p:txBody>
      </p:sp>
      <p:sp>
        <p:nvSpPr>
          <p:cNvPr id="13" name="object 13"/>
          <p:cNvSpPr/>
          <p:nvPr/>
        </p:nvSpPr>
        <p:spPr>
          <a:xfrm>
            <a:off x="7029272" y="3930624"/>
            <a:ext cx="2324595" cy="3196990"/>
          </a:xfrm>
          <a:prstGeom prst="rect">
            <a:avLst/>
          </a:prstGeom>
          <a:blipFill>
            <a:blip r:embed="rId3" cstate="print"/>
            <a:stretch>
              <a:fillRect/>
            </a:stretch>
          </a:blipFill>
        </p:spPr>
        <p:txBody>
          <a:bodyPr wrap="square" lIns="0" tIns="0" rIns="0" bIns="0" rtlCol="0"/>
          <a:lstStyle/>
          <a:p>
            <a:endParaRPr/>
          </a:p>
        </p:txBody>
      </p:sp>
      <p:sp>
        <p:nvSpPr>
          <p:cNvPr id="14" name="object 14"/>
          <p:cNvSpPr/>
          <p:nvPr/>
        </p:nvSpPr>
        <p:spPr>
          <a:xfrm>
            <a:off x="6034176" y="6881060"/>
            <a:ext cx="378460" cy="227965"/>
          </a:xfrm>
          <a:custGeom>
            <a:avLst/>
            <a:gdLst/>
            <a:ahLst/>
            <a:cxnLst/>
            <a:rect l="l" t="t" r="r" b="b"/>
            <a:pathLst>
              <a:path w="378460" h="227965">
                <a:moveTo>
                  <a:pt x="378307" y="115961"/>
                </a:moveTo>
                <a:lnTo>
                  <a:pt x="165366" y="115961"/>
                </a:lnTo>
                <a:lnTo>
                  <a:pt x="172161" y="122782"/>
                </a:lnTo>
                <a:lnTo>
                  <a:pt x="174434" y="131878"/>
                </a:lnTo>
                <a:lnTo>
                  <a:pt x="191315" y="169821"/>
                </a:lnTo>
                <a:lnTo>
                  <a:pt x="219451" y="200090"/>
                </a:lnTo>
                <a:lnTo>
                  <a:pt x="255657" y="220128"/>
                </a:lnTo>
                <a:lnTo>
                  <a:pt x="296748" y="227375"/>
                </a:lnTo>
                <a:lnTo>
                  <a:pt x="378307" y="227375"/>
                </a:lnTo>
                <a:lnTo>
                  <a:pt x="378307" y="115961"/>
                </a:lnTo>
                <a:close/>
              </a:path>
              <a:path w="378460" h="227965">
                <a:moveTo>
                  <a:pt x="163106" y="0"/>
                </a:moveTo>
                <a:lnTo>
                  <a:pt x="163106" y="45474"/>
                </a:lnTo>
                <a:lnTo>
                  <a:pt x="104203" y="52296"/>
                </a:lnTo>
                <a:lnTo>
                  <a:pt x="97409" y="52296"/>
                </a:lnTo>
                <a:lnTo>
                  <a:pt x="92875" y="54569"/>
                </a:lnTo>
                <a:lnTo>
                  <a:pt x="6807" y="88676"/>
                </a:lnTo>
                <a:lnTo>
                  <a:pt x="2273" y="90949"/>
                </a:lnTo>
                <a:lnTo>
                  <a:pt x="0" y="95497"/>
                </a:lnTo>
                <a:lnTo>
                  <a:pt x="2273" y="100045"/>
                </a:lnTo>
                <a:lnTo>
                  <a:pt x="12325" y="111947"/>
                </a:lnTo>
                <a:lnTo>
                  <a:pt x="24925" y="120225"/>
                </a:lnTo>
                <a:lnTo>
                  <a:pt x="39222" y="124665"/>
                </a:lnTo>
                <a:lnTo>
                  <a:pt x="54368" y="125056"/>
                </a:lnTo>
                <a:lnTo>
                  <a:pt x="99669" y="115961"/>
                </a:lnTo>
                <a:lnTo>
                  <a:pt x="378307" y="115961"/>
                </a:lnTo>
                <a:lnTo>
                  <a:pt x="378307" y="63665"/>
                </a:lnTo>
                <a:lnTo>
                  <a:pt x="333522" y="58571"/>
                </a:lnTo>
                <a:lnTo>
                  <a:pt x="289175" y="45838"/>
                </a:lnTo>
                <a:lnTo>
                  <a:pt x="245700" y="29285"/>
                </a:lnTo>
                <a:lnTo>
                  <a:pt x="203532" y="12732"/>
                </a:lnTo>
                <a:lnTo>
                  <a:pt x="163106" y="0"/>
                </a:lnTo>
                <a:close/>
              </a:path>
            </a:pathLst>
          </a:custGeom>
          <a:solidFill>
            <a:srgbClr val="F6CBA7"/>
          </a:solidFill>
        </p:spPr>
        <p:txBody>
          <a:bodyPr wrap="square" lIns="0" tIns="0" rIns="0" bIns="0" rtlCol="0"/>
          <a:lstStyle/>
          <a:p>
            <a:endParaRPr/>
          </a:p>
        </p:txBody>
      </p:sp>
      <p:sp>
        <p:nvSpPr>
          <p:cNvPr id="15" name="object 15"/>
          <p:cNvSpPr/>
          <p:nvPr/>
        </p:nvSpPr>
        <p:spPr>
          <a:xfrm>
            <a:off x="6195923" y="6881060"/>
            <a:ext cx="88265" cy="46990"/>
          </a:xfrm>
          <a:custGeom>
            <a:avLst/>
            <a:gdLst/>
            <a:ahLst/>
            <a:cxnLst/>
            <a:rect l="l" t="t" r="r" b="b"/>
            <a:pathLst>
              <a:path w="88264" h="46990">
                <a:moveTo>
                  <a:pt x="0" y="0"/>
                </a:moveTo>
                <a:lnTo>
                  <a:pt x="0" y="46569"/>
                </a:lnTo>
                <a:lnTo>
                  <a:pt x="21926" y="44059"/>
                </a:lnTo>
                <a:lnTo>
                  <a:pt x="43854" y="40457"/>
                </a:lnTo>
                <a:lnTo>
                  <a:pt x="87718" y="32598"/>
                </a:lnTo>
                <a:lnTo>
                  <a:pt x="65785" y="22593"/>
                </a:lnTo>
                <a:lnTo>
                  <a:pt x="43854" y="13679"/>
                </a:lnTo>
                <a:lnTo>
                  <a:pt x="21926" y="6075"/>
                </a:lnTo>
                <a:lnTo>
                  <a:pt x="0" y="0"/>
                </a:lnTo>
                <a:close/>
              </a:path>
            </a:pathLst>
          </a:custGeom>
          <a:solidFill>
            <a:srgbClr val="DDB694"/>
          </a:solidFill>
        </p:spPr>
        <p:txBody>
          <a:bodyPr wrap="square" lIns="0" tIns="0" rIns="0" bIns="0" rtlCol="0"/>
          <a:lstStyle/>
          <a:p>
            <a:endParaRPr/>
          </a:p>
        </p:txBody>
      </p:sp>
      <p:sp>
        <p:nvSpPr>
          <p:cNvPr id="16" name="object 16"/>
          <p:cNvSpPr/>
          <p:nvPr/>
        </p:nvSpPr>
        <p:spPr>
          <a:xfrm>
            <a:off x="6412484" y="6933111"/>
            <a:ext cx="115570" cy="180975"/>
          </a:xfrm>
          <a:custGeom>
            <a:avLst/>
            <a:gdLst/>
            <a:ahLst/>
            <a:cxnLst/>
            <a:rect l="l" t="t" r="r" b="b"/>
            <a:pathLst>
              <a:path w="115570" h="180975">
                <a:moveTo>
                  <a:pt x="0" y="180806"/>
                </a:moveTo>
                <a:lnTo>
                  <a:pt x="115133" y="180806"/>
                </a:lnTo>
                <a:lnTo>
                  <a:pt x="115133" y="0"/>
                </a:lnTo>
                <a:lnTo>
                  <a:pt x="0" y="0"/>
                </a:lnTo>
                <a:lnTo>
                  <a:pt x="0" y="180806"/>
                </a:lnTo>
                <a:close/>
              </a:path>
            </a:pathLst>
          </a:custGeom>
          <a:solidFill>
            <a:srgbClr val="FFFFFF"/>
          </a:solidFill>
        </p:spPr>
        <p:txBody>
          <a:bodyPr wrap="square" lIns="0" tIns="0" rIns="0" bIns="0" rtlCol="0"/>
          <a:lstStyle/>
          <a:p>
            <a:endParaRPr/>
          </a:p>
        </p:txBody>
      </p:sp>
      <p:sp>
        <p:nvSpPr>
          <p:cNvPr id="17" name="object 17"/>
          <p:cNvSpPr/>
          <p:nvPr/>
        </p:nvSpPr>
        <p:spPr>
          <a:xfrm>
            <a:off x="6527609" y="6881060"/>
            <a:ext cx="436245" cy="247015"/>
          </a:xfrm>
          <a:custGeom>
            <a:avLst/>
            <a:gdLst/>
            <a:ahLst/>
            <a:cxnLst/>
            <a:rect l="l" t="t" r="r" b="b"/>
            <a:pathLst>
              <a:path w="436245" h="247015">
                <a:moveTo>
                  <a:pt x="435863" y="0"/>
                </a:moveTo>
                <a:lnTo>
                  <a:pt x="0" y="35613"/>
                </a:lnTo>
                <a:lnTo>
                  <a:pt x="0" y="246553"/>
                </a:lnTo>
                <a:lnTo>
                  <a:pt x="435863" y="246553"/>
                </a:lnTo>
                <a:lnTo>
                  <a:pt x="435863" y="0"/>
                </a:lnTo>
                <a:close/>
              </a:path>
            </a:pathLst>
          </a:custGeom>
          <a:solidFill>
            <a:srgbClr val="3A96DD"/>
          </a:solidFill>
        </p:spPr>
        <p:txBody>
          <a:bodyPr wrap="square" lIns="0" tIns="0" rIns="0" bIns="0" rtlCol="0"/>
          <a:lstStyle/>
          <a:p>
            <a:endParaRPr/>
          </a:p>
        </p:txBody>
      </p:sp>
      <p:sp>
        <p:nvSpPr>
          <p:cNvPr id="18" name="object 18"/>
          <p:cNvSpPr/>
          <p:nvPr/>
        </p:nvSpPr>
        <p:spPr>
          <a:xfrm>
            <a:off x="6694830" y="6881060"/>
            <a:ext cx="269240" cy="247015"/>
          </a:xfrm>
          <a:custGeom>
            <a:avLst/>
            <a:gdLst/>
            <a:ahLst/>
            <a:cxnLst/>
            <a:rect l="l" t="t" r="r" b="b"/>
            <a:pathLst>
              <a:path w="269240" h="247015">
                <a:moveTo>
                  <a:pt x="268643" y="0"/>
                </a:moveTo>
                <a:lnTo>
                  <a:pt x="0" y="21915"/>
                </a:lnTo>
                <a:lnTo>
                  <a:pt x="241236" y="246553"/>
                </a:lnTo>
                <a:lnTo>
                  <a:pt x="268643" y="246553"/>
                </a:lnTo>
                <a:lnTo>
                  <a:pt x="268643" y="0"/>
                </a:lnTo>
                <a:close/>
              </a:path>
            </a:pathLst>
          </a:custGeom>
          <a:solidFill>
            <a:srgbClr val="217CC1"/>
          </a:solidFill>
        </p:spPr>
        <p:txBody>
          <a:bodyPr wrap="square" lIns="0" tIns="0" rIns="0" bIns="0" rtlCol="0"/>
          <a:lstStyle/>
          <a:p>
            <a:endParaRPr/>
          </a:p>
        </p:txBody>
      </p:sp>
      <p:sp>
        <p:nvSpPr>
          <p:cNvPr id="19" name="object 19"/>
          <p:cNvSpPr/>
          <p:nvPr/>
        </p:nvSpPr>
        <p:spPr>
          <a:xfrm>
            <a:off x="6390551" y="5451043"/>
            <a:ext cx="172720" cy="60325"/>
          </a:xfrm>
          <a:custGeom>
            <a:avLst/>
            <a:gdLst/>
            <a:ahLst/>
            <a:cxnLst/>
            <a:rect l="l" t="t" r="r" b="b"/>
            <a:pathLst>
              <a:path w="172720" h="60325">
                <a:moveTo>
                  <a:pt x="172694" y="0"/>
                </a:moveTo>
                <a:lnTo>
                  <a:pt x="0" y="60274"/>
                </a:lnTo>
                <a:lnTo>
                  <a:pt x="172694" y="43827"/>
                </a:lnTo>
                <a:lnTo>
                  <a:pt x="172694" y="0"/>
                </a:lnTo>
                <a:close/>
              </a:path>
            </a:pathLst>
          </a:custGeom>
          <a:solidFill>
            <a:srgbClr val="217CC1"/>
          </a:solidFill>
        </p:spPr>
        <p:txBody>
          <a:bodyPr wrap="square" lIns="0" tIns="0" rIns="0" bIns="0" rtlCol="0"/>
          <a:lstStyle/>
          <a:p>
            <a:endParaRPr/>
          </a:p>
        </p:txBody>
      </p:sp>
      <p:sp>
        <p:nvSpPr>
          <p:cNvPr id="20" name="object 20"/>
          <p:cNvSpPr/>
          <p:nvPr/>
        </p:nvSpPr>
        <p:spPr>
          <a:xfrm>
            <a:off x="6568732" y="6494792"/>
            <a:ext cx="194945" cy="211454"/>
          </a:xfrm>
          <a:custGeom>
            <a:avLst/>
            <a:gdLst/>
            <a:ahLst/>
            <a:cxnLst/>
            <a:rect l="l" t="t" r="r" b="b"/>
            <a:pathLst>
              <a:path w="194945" h="211454">
                <a:moveTo>
                  <a:pt x="126098" y="0"/>
                </a:moveTo>
                <a:lnTo>
                  <a:pt x="0" y="104098"/>
                </a:lnTo>
                <a:lnTo>
                  <a:pt x="82245" y="210938"/>
                </a:lnTo>
                <a:lnTo>
                  <a:pt x="194627" y="90401"/>
                </a:lnTo>
                <a:lnTo>
                  <a:pt x="126098" y="0"/>
                </a:lnTo>
                <a:close/>
              </a:path>
            </a:pathLst>
          </a:custGeom>
          <a:solidFill>
            <a:srgbClr val="FFFFFF"/>
          </a:solidFill>
        </p:spPr>
        <p:txBody>
          <a:bodyPr wrap="square" lIns="0" tIns="0" rIns="0" bIns="0" rtlCol="0"/>
          <a:lstStyle/>
          <a:p>
            <a:endParaRPr/>
          </a:p>
        </p:txBody>
      </p:sp>
      <p:sp>
        <p:nvSpPr>
          <p:cNvPr id="21" name="object 21"/>
          <p:cNvSpPr/>
          <p:nvPr/>
        </p:nvSpPr>
        <p:spPr>
          <a:xfrm>
            <a:off x="6629044" y="6574237"/>
            <a:ext cx="334645" cy="553720"/>
          </a:xfrm>
          <a:custGeom>
            <a:avLst/>
            <a:gdLst/>
            <a:ahLst/>
            <a:cxnLst/>
            <a:rect l="l" t="t" r="r" b="b"/>
            <a:pathLst>
              <a:path w="334645" h="553720">
                <a:moveTo>
                  <a:pt x="148031" y="0"/>
                </a:moveTo>
                <a:lnTo>
                  <a:pt x="0" y="115058"/>
                </a:lnTo>
                <a:lnTo>
                  <a:pt x="334429" y="553377"/>
                </a:lnTo>
                <a:lnTo>
                  <a:pt x="334429" y="175327"/>
                </a:lnTo>
                <a:lnTo>
                  <a:pt x="148031" y="0"/>
                </a:lnTo>
                <a:close/>
              </a:path>
            </a:pathLst>
          </a:custGeom>
          <a:solidFill>
            <a:srgbClr val="3A96DD"/>
          </a:solidFill>
        </p:spPr>
        <p:txBody>
          <a:bodyPr wrap="square" lIns="0" tIns="0" rIns="0" bIns="0" rtlCol="0"/>
          <a:lstStyle/>
          <a:p>
            <a:endParaRPr/>
          </a:p>
        </p:txBody>
      </p:sp>
      <p:sp>
        <p:nvSpPr>
          <p:cNvPr id="22" name="object 22"/>
          <p:cNvSpPr/>
          <p:nvPr/>
        </p:nvSpPr>
        <p:spPr>
          <a:xfrm>
            <a:off x="6905904" y="6694774"/>
            <a:ext cx="57785" cy="433070"/>
          </a:xfrm>
          <a:custGeom>
            <a:avLst/>
            <a:gdLst/>
            <a:ahLst/>
            <a:cxnLst/>
            <a:rect l="l" t="t" r="r" b="b"/>
            <a:pathLst>
              <a:path w="57784" h="433070">
                <a:moveTo>
                  <a:pt x="0" y="0"/>
                </a:moveTo>
                <a:lnTo>
                  <a:pt x="57569" y="432840"/>
                </a:lnTo>
                <a:lnTo>
                  <a:pt x="57569" y="54790"/>
                </a:lnTo>
                <a:lnTo>
                  <a:pt x="0" y="0"/>
                </a:lnTo>
                <a:close/>
              </a:path>
            </a:pathLst>
          </a:custGeom>
          <a:solidFill>
            <a:srgbClr val="217CC1"/>
          </a:solidFill>
        </p:spPr>
        <p:txBody>
          <a:bodyPr wrap="square" lIns="0" tIns="0" rIns="0" bIns="0" rtlCol="0"/>
          <a:lstStyle/>
          <a:p>
            <a:endParaRPr/>
          </a:p>
        </p:txBody>
      </p:sp>
      <p:sp>
        <p:nvSpPr>
          <p:cNvPr id="23" name="object 23"/>
          <p:cNvSpPr/>
          <p:nvPr/>
        </p:nvSpPr>
        <p:spPr>
          <a:xfrm>
            <a:off x="6218518" y="6335260"/>
            <a:ext cx="465455" cy="252729"/>
          </a:xfrm>
          <a:custGeom>
            <a:avLst/>
            <a:gdLst/>
            <a:ahLst/>
            <a:cxnLst/>
            <a:rect l="l" t="t" r="r" b="b"/>
            <a:pathLst>
              <a:path w="465454" h="252729">
                <a:moveTo>
                  <a:pt x="74803" y="0"/>
                </a:moveTo>
                <a:lnTo>
                  <a:pt x="40991" y="5427"/>
                </a:lnTo>
                <a:lnTo>
                  <a:pt x="5688" y="31580"/>
                </a:lnTo>
                <a:lnTo>
                  <a:pt x="922" y="37290"/>
                </a:lnTo>
                <a:lnTo>
                  <a:pt x="0" y="43424"/>
                </a:lnTo>
                <a:lnTo>
                  <a:pt x="2489" y="48712"/>
                </a:lnTo>
                <a:lnTo>
                  <a:pt x="7961" y="51887"/>
                </a:lnTo>
                <a:lnTo>
                  <a:pt x="33755" y="61718"/>
                </a:lnTo>
                <a:lnTo>
                  <a:pt x="68831" y="75964"/>
                </a:lnTo>
                <a:lnTo>
                  <a:pt x="111159" y="94599"/>
                </a:lnTo>
                <a:lnTo>
                  <a:pt x="158715" y="117595"/>
                </a:lnTo>
                <a:lnTo>
                  <a:pt x="209470" y="144927"/>
                </a:lnTo>
                <a:lnTo>
                  <a:pt x="261398" y="176568"/>
                </a:lnTo>
                <a:lnTo>
                  <a:pt x="312472" y="212492"/>
                </a:lnTo>
                <a:lnTo>
                  <a:pt x="360665" y="252673"/>
                </a:lnTo>
                <a:lnTo>
                  <a:pt x="465351" y="169199"/>
                </a:lnTo>
                <a:lnTo>
                  <a:pt x="441102" y="125926"/>
                </a:lnTo>
                <a:lnTo>
                  <a:pt x="373395" y="73070"/>
                </a:lnTo>
                <a:lnTo>
                  <a:pt x="348698" y="63165"/>
                </a:lnTo>
                <a:lnTo>
                  <a:pt x="217308" y="63165"/>
                </a:lnTo>
                <a:lnTo>
                  <a:pt x="126962" y="18258"/>
                </a:lnTo>
                <a:lnTo>
                  <a:pt x="74803" y="0"/>
                </a:lnTo>
                <a:close/>
              </a:path>
              <a:path w="465454" h="252729">
                <a:moveTo>
                  <a:pt x="233246" y="31580"/>
                </a:moveTo>
                <a:lnTo>
                  <a:pt x="225280" y="33167"/>
                </a:lnTo>
                <a:lnTo>
                  <a:pt x="219021" y="37504"/>
                </a:lnTo>
                <a:lnTo>
                  <a:pt x="215321" y="43956"/>
                </a:lnTo>
                <a:lnTo>
                  <a:pt x="215034" y="51887"/>
                </a:lnTo>
                <a:lnTo>
                  <a:pt x="217308" y="63165"/>
                </a:lnTo>
                <a:lnTo>
                  <a:pt x="348698" y="63165"/>
                </a:lnTo>
                <a:lnTo>
                  <a:pt x="314047" y="49266"/>
                </a:lnTo>
                <a:lnTo>
                  <a:pt x="233246" y="31580"/>
                </a:lnTo>
                <a:close/>
              </a:path>
            </a:pathLst>
          </a:custGeom>
          <a:solidFill>
            <a:srgbClr val="F6CBA7"/>
          </a:solidFill>
        </p:spPr>
        <p:txBody>
          <a:bodyPr wrap="square" lIns="0" tIns="0" rIns="0" bIns="0" rtlCol="0"/>
          <a:lstStyle/>
          <a:p>
            <a:endParaRPr/>
          </a:p>
        </p:txBody>
      </p:sp>
      <p:sp>
        <p:nvSpPr>
          <p:cNvPr id="24" name="object 24"/>
          <p:cNvSpPr/>
          <p:nvPr/>
        </p:nvSpPr>
        <p:spPr>
          <a:xfrm>
            <a:off x="6497459" y="6489306"/>
            <a:ext cx="186410" cy="98626"/>
          </a:xfrm>
          <a:prstGeom prst="rect">
            <a:avLst/>
          </a:prstGeom>
          <a:blipFill>
            <a:blip r:embed="rId4" cstate="print"/>
            <a:stretch>
              <a:fillRect/>
            </a:stretch>
          </a:blipFill>
        </p:spPr>
        <p:txBody>
          <a:bodyPr wrap="square" lIns="0" tIns="0" rIns="0" bIns="0" rtlCol="0"/>
          <a:lstStyle/>
          <a:p>
            <a:endParaRPr/>
          </a:p>
        </p:txBody>
      </p:sp>
      <p:sp>
        <p:nvSpPr>
          <p:cNvPr id="25" name="object 25"/>
          <p:cNvSpPr/>
          <p:nvPr/>
        </p:nvSpPr>
        <p:spPr>
          <a:xfrm>
            <a:off x="6511163" y="4601806"/>
            <a:ext cx="80010" cy="24765"/>
          </a:xfrm>
          <a:custGeom>
            <a:avLst/>
            <a:gdLst/>
            <a:ahLst/>
            <a:cxnLst/>
            <a:rect l="l" t="t" r="r" b="b"/>
            <a:pathLst>
              <a:path w="80009" h="24764">
                <a:moveTo>
                  <a:pt x="79501" y="0"/>
                </a:moveTo>
                <a:lnTo>
                  <a:pt x="0" y="0"/>
                </a:lnTo>
                <a:lnTo>
                  <a:pt x="13703" y="24650"/>
                </a:lnTo>
                <a:lnTo>
                  <a:pt x="63055" y="24650"/>
                </a:lnTo>
                <a:lnTo>
                  <a:pt x="79501" y="0"/>
                </a:lnTo>
                <a:close/>
              </a:path>
            </a:pathLst>
          </a:custGeom>
          <a:solidFill>
            <a:srgbClr val="004B50"/>
          </a:solidFill>
        </p:spPr>
        <p:txBody>
          <a:bodyPr wrap="square" lIns="0" tIns="0" rIns="0" bIns="0" rtlCol="0"/>
          <a:lstStyle/>
          <a:p>
            <a:endParaRPr/>
          </a:p>
        </p:txBody>
      </p:sp>
      <p:sp>
        <p:nvSpPr>
          <p:cNvPr id="26" name="object 26"/>
          <p:cNvSpPr/>
          <p:nvPr/>
        </p:nvSpPr>
        <p:spPr>
          <a:xfrm>
            <a:off x="6511163" y="4601806"/>
            <a:ext cx="80010" cy="24765"/>
          </a:xfrm>
          <a:custGeom>
            <a:avLst/>
            <a:gdLst/>
            <a:ahLst/>
            <a:cxnLst/>
            <a:rect l="l" t="t" r="r" b="b"/>
            <a:pathLst>
              <a:path w="80009" h="24764">
                <a:moveTo>
                  <a:pt x="79501" y="0"/>
                </a:moveTo>
                <a:lnTo>
                  <a:pt x="0" y="0"/>
                </a:lnTo>
                <a:lnTo>
                  <a:pt x="13703" y="24650"/>
                </a:lnTo>
                <a:lnTo>
                  <a:pt x="63055" y="24650"/>
                </a:lnTo>
                <a:lnTo>
                  <a:pt x="79501" y="0"/>
                </a:lnTo>
                <a:close/>
              </a:path>
            </a:pathLst>
          </a:custGeom>
          <a:solidFill>
            <a:srgbClr val="003D41"/>
          </a:solidFill>
        </p:spPr>
        <p:txBody>
          <a:bodyPr wrap="square" lIns="0" tIns="0" rIns="0" bIns="0" rtlCol="0"/>
          <a:lstStyle/>
          <a:p>
            <a:endParaRPr/>
          </a:p>
        </p:txBody>
      </p:sp>
      <p:sp>
        <p:nvSpPr>
          <p:cNvPr id="27" name="object 27"/>
          <p:cNvSpPr/>
          <p:nvPr/>
        </p:nvSpPr>
        <p:spPr>
          <a:xfrm>
            <a:off x="6242519" y="3971721"/>
            <a:ext cx="614045" cy="614045"/>
          </a:xfrm>
          <a:custGeom>
            <a:avLst/>
            <a:gdLst/>
            <a:ahLst/>
            <a:cxnLst/>
            <a:rect l="l" t="t" r="r" b="b"/>
            <a:pathLst>
              <a:path w="614045" h="614045">
                <a:moveTo>
                  <a:pt x="307022" y="0"/>
                </a:moveTo>
                <a:lnTo>
                  <a:pt x="257220" y="4015"/>
                </a:lnTo>
                <a:lnTo>
                  <a:pt x="209977" y="15641"/>
                </a:lnTo>
                <a:lnTo>
                  <a:pt x="165925" y="34245"/>
                </a:lnTo>
                <a:lnTo>
                  <a:pt x="125696" y="59197"/>
                </a:lnTo>
                <a:lnTo>
                  <a:pt x="89922" y="89863"/>
                </a:lnTo>
                <a:lnTo>
                  <a:pt x="59235" y="125613"/>
                </a:lnTo>
                <a:lnTo>
                  <a:pt x="34268" y="165816"/>
                </a:lnTo>
                <a:lnTo>
                  <a:pt x="15651" y="209838"/>
                </a:lnTo>
                <a:lnTo>
                  <a:pt x="4018" y="257050"/>
                </a:lnTo>
                <a:lnTo>
                  <a:pt x="0" y="306819"/>
                </a:lnTo>
                <a:lnTo>
                  <a:pt x="4018" y="356588"/>
                </a:lnTo>
                <a:lnTo>
                  <a:pt x="15651" y="403800"/>
                </a:lnTo>
                <a:lnTo>
                  <a:pt x="34268" y="447825"/>
                </a:lnTo>
                <a:lnTo>
                  <a:pt x="59235" y="488029"/>
                </a:lnTo>
                <a:lnTo>
                  <a:pt x="89922" y="523781"/>
                </a:lnTo>
                <a:lnTo>
                  <a:pt x="125696" y="554449"/>
                </a:lnTo>
                <a:lnTo>
                  <a:pt x="165925" y="579402"/>
                </a:lnTo>
                <a:lnTo>
                  <a:pt x="209977" y="598008"/>
                </a:lnTo>
                <a:lnTo>
                  <a:pt x="257220" y="609635"/>
                </a:lnTo>
                <a:lnTo>
                  <a:pt x="307022" y="613651"/>
                </a:lnTo>
                <a:lnTo>
                  <a:pt x="356824" y="609635"/>
                </a:lnTo>
                <a:lnTo>
                  <a:pt x="404067" y="598008"/>
                </a:lnTo>
                <a:lnTo>
                  <a:pt x="448119" y="579402"/>
                </a:lnTo>
                <a:lnTo>
                  <a:pt x="488348" y="554449"/>
                </a:lnTo>
                <a:lnTo>
                  <a:pt x="524122" y="523781"/>
                </a:lnTo>
                <a:lnTo>
                  <a:pt x="554809" y="488029"/>
                </a:lnTo>
                <a:lnTo>
                  <a:pt x="579776" y="447825"/>
                </a:lnTo>
                <a:lnTo>
                  <a:pt x="598393" y="403800"/>
                </a:lnTo>
                <a:lnTo>
                  <a:pt x="610026" y="356588"/>
                </a:lnTo>
                <a:lnTo>
                  <a:pt x="614044" y="306819"/>
                </a:lnTo>
                <a:lnTo>
                  <a:pt x="610026" y="257050"/>
                </a:lnTo>
                <a:lnTo>
                  <a:pt x="598393" y="209838"/>
                </a:lnTo>
                <a:lnTo>
                  <a:pt x="579776" y="165816"/>
                </a:lnTo>
                <a:lnTo>
                  <a:pt x="554809" y="125613"/>
                </a:lnTo>
                <a:lnTo>
                  <a:pt x="524122" y="89863"/>
                </a:lnTo>
                <a:lnTo>
                  <a:pt x="488348" y="59197"/>
                </a:lnTo>
                <a:lnTo>
                  <a:pt x="448119" y="34245"/>
                </a:lnTo>
                <a:lnTo>
                  <a:pt x="404067" y="15641"/>
                </a:lnTo>
                <a:lnTo>
                  <a:pt x="356824" y="4015"/>
                </a:lnTo>
                <a:lnTo>
                  <a:pt x="307022" y="0"/>
                </a:lnTo>
                <a:close/>
              </a:path>
            </a:pathLst>
          </a:custGeom>
          <a:solidFill>
            <a:srgbClr val="FFA940"/>
          </a:solidFill>
        </p:spPr>
        <p:txBody>
          <a:bodyPr wrap="square" lIns="0" tIns="0" rIns="0" bIns="0" rtlCol="0"/>
          <a:lstStyle/>
          <a:p>
            <a:endParaRPr/>
          </a:p>
        </p:txBody>
      </p:sp>
      <p:sp>
        <p:nvSpPr>
          <p:cNvPr id="28" name="object 28"/>
          <p:cNvSpPr/>
          <p:nvPr/>
        </p:nvSpPr>
        <p:spPr>
          <a:xfrm>
            <a:off x="6311049" y="4040213"/>
            <a:ext cx="477520" cy="476884"/>
          </a:xfrm>
          <a:custGeom>
            <a:avLst/>
            <a:gdLst/>
            <a:ahLst/>
            <a:cxnLst/>
            <a:rect l="l" t="t" r="r" b="b"/>
            <a:pathLst>
              <a:path w="477520" h="476885">
                <a:moveTo>
                  <a:pt x="238493" y="0"/>
                </a:moveTo>
                <a:lnTo>
                  <a:pt x="190429" y="4842"/>
                </a:lnTo>
                <a:lnTo>
                  <a:pt x="145662" y="18729"/>
                </a:lnTo>
                <a:lnTo>
                  <a:pt x="105151" y="40703"/>
                </a:lnTo>
                <a:lnTo>
                  <a:pt x="69854" y="69805"/>
                </a:lnTo>
                <a:lnTo>
                  <a:pt x="40732" y="105077"/>
                </a:lnTo>
                <a:lnTo>
                  <a:pt x="18742" y="145561"/>
                </a:lnTo>
                <a:lnTo>
                  <a:pt x="4845" y="190297"/>
                </a:lnTo>
                <a:lnTo>
                  <a:pt x="0" y="238328"/>
                </a:lnTo>
                <a:lnTo>
                  <a:pt x="4845" y="286363"/>
                </a:lnTo>
                <a:lnTo>
                  <a:pt x="18742" y="331102"/>
                </a:lnTo>
                <a:lnTo>
                  <a:pt x="40732" y="371588"/>
                </a:lnTo>
                <a:lnTo>
                  <a:pt x="69854" y="406861"/>
                </a:lnTo>
                <a:lnTo>
                  <a:pt x="105151" y="435965"/>
                </a:lnTo>
                <a:lnTo>
                  <a:pt x="145662" y="457939"/>
                </a:lnTo>
                <a:lnTo>
                  <a:pt x="190429" y="471827"/>
                </a:lnTo>
                <a:lnTo>
                  <a:pt x="238493" y="476669"/>
                </a:lnTo>
                <a:lnTo>
                  <a:pt x="286556" y="471827"/>
                </a:lnTo>
                <a:lnTo>
                  <a:pt x="331323" y="457939"/>
                </a:lnTo>
                <a:lnTo>
                  <a:pt x="371835" y="435965"/>
                </a:lnTo>
                <a:lnTo>
                  <a:pt x="407131" y="406861"/>
                </a:lnTo>
                <a:lnTo>
                  <a:pt x="436254" y="371588"/>
                </a:lnTo>
                <a:lnTo>
                  <a:pt x="458243" y="331102"/>
                </a:lnTo>
                <a:lnTo>
                  <a:pt x="472141" y="286363"/>
                </a:lnTo>
                <a:lnTo>
                  <a:pt x="476986" y="238328"/>
                </a:lnTo>
                <a:lnTo>
                  <a:pt x="472141" y="190297"/>
                </a:lnTo>
                <a:lnTo>
                  <a:pt x="458243" y="145561"/>
                </a:lnTo>
                <a:lnTo>
                  <a:pt x="436254" y="105077"/>
                </a:lnTo>
                <a:lnTo>
                  <a:pt x="407131" y="69805"/>
                </a:lnTo>
                <a:lnTo>
                  <a:pt x="371835" y="40703"/>
                </a:lnTo>
                <a:lnTo>
                  <a:pt x="331323" y="18729"/>
                </a:lnTo>
                <a:lnTo>
                  <a:pt x="286556" y="4842"/>
                </a:lnTo>
                <a:lnTo>
                  <a:pt x="238493" y="0"/>
                </a:lnTo>
                <a:close/>
              </a:path>
            </a:pathLst>
          </a:custGeom>
          <a:solidFill>
            <a:srgbClr val="FFC783"/>
          </a:solidFill>
        </p:spPr>
        <p:txBody>
          <a:bodyPr wrap="square" lIns="0" tIns="0" rIns="0" bIns="0" rtlCol="0"/>
          <a:lstStyle/>
          <a:p>
            <a:endParaRPr/>
          </a:p>
        </p:txBody>
      </p:sp>
      <p:sp>
        <p:nvSpPr>
          <p:cNvPr id="29" name="object 29"/>
          <p:cNvSpPr/>
          <p:nvPr/>
        </p:nvSpPr>
        <p:spPr>
          <a:xfrm>
            <a:off x="6384137" y="4115003"/>
            <a:ext cx="330200" cy="484505"/>
          </a:xfrm>
          <a:custGeom>
            <a:avLst/>
            <a:gdLst/>
            <a:ahLst/>
            <a:cxnLst/>
            <a:rect l="l" t="t" r="r" b="b"/>
            <a:pathLst>
              <a:path w="330200" h="484504">
                <a:moveTo>
                  <a:pt x="145605" y="0"/>
                </a:moveTo>
                <a:lnTo>
                  <a:pt x="102503" y="11379"/>
                </a:lnTo>
                <a:lnTo>
                  <a:pt x="64535" y="33509"/>
                </a:lnTo>
                <a:lnTo>
                  <a:pt x="33557" y="64652"/>
                </a:lnTo>
                <a:lnTo>
                  <a:pt x="11426" y="103071"/>
                </a:lnTo>
                <a:lnTo>
                  <a:pt x="0" y="147027"/>
                </a:lnTo>
                <a:lnTo>
                  <a:pt x="1098" y="185055"/>
                </a:lnTo>
                <a:lnTo>
                  <a:pt x="10518" y="220540"/>
                </a:lnTo>
                <a:lnTo>
                  <a:pt x="27192" y="252632"/>
                </a:lnTo>
                <a:lnTo>
                  <a:pt x="50050" y="280479"/>
                </a:lnTo>
                <a:lnTo>
                  <a:pt x="72977" y="307943"/>
                </a:lnTo>
                <a:lnTo>
                  <a:pt x="90146" y="339010"/>
                </a:lnTo>
                <a:lnTo>
                  <a:pt x="100915" y="373044"/>
                </a:lnTo>
                <a:lnTo>
                  <a:pt x="104648" y="409409"/>
                </a:lnTo>
                <a:lnTo>
                  <a:pt x="104648" y="484060"/>
                </a:lnTo>
                <a:lnTo>
                  <a:pt x="222948" y="484060"/>
                </a:lnTo>
                <a:lnTo>
                  <a:pt x="222948" y="413943"/>
                </a:lnTo>
                <a:lnTo>
                  <a:pt x="226682" y="377217"/>
                </a:lnTo>
                <a:lnTo>
                  <a:pt x="237456" y="342403"/>
                </a:lnTo>
                <a:lnTo>
                  <a:pt x="254629" y="310557"/>
                </a:lnTo>
                <a:lnTo>
                  <a:pt x="277558" y="282740"/>
                </a:lnTo>
                <a:lnTo>
                  <a:pt x="299171" y="257331"/>
                </a:lnTo>
                <a:lnTo>
                  <a:pt x="315664" y="228741"/>
                </a:lnTo>
                <a:lnTo>
                  <a:pt x="326186" y="197181"/>
                </a:lnTo>
                <a:lnTo>
                  <a:pt x="329882" y="162864"/>
                </a:lnTo>
                <a:lnTo>
                  <a:pt x="323183" y="117183"/>
                </a:lnTo>
                <a:lnTo>
                  <a:pt x="304351" y="76405"/>
                </a:lnTo>
                <a:lnTo>
                  <a:pt x="275282" y="42413"/>
                </a:lnTo>
                <a:lnTo>
                  <a:pt x="237870" y="17092"/>
                </a:lnTo>
                <a:lnTo>
                  <a:pt x="194013" y="2326"/>
                </a:lnTo>
                <a:lnTo>
                  <a:pt x="145605" y="0"/>
                </a:lnTo>
                <a:close/>
              </a:path>
            </a:pathLst>
          </a:custGeom>
          <a:solidFill>
            <a:srgbClr val="FFFFFF"/>
          </a:solidFill>
        </p:spPr>
        <p:txBody>
          <a:bodyPr wrap="square" lIns="0" tIns="0" rIns="0" bIns="0" rtlCol="0"/>
          <a:lstStyle/>
          <a:p>
            <a:endParaRPr/>
          </a:p>
        </p:txBody>
      </p:sp>
      <p:sp>
        <p:nvSpPr>
          <p:cNvPr id="30" name="object 30"/>
          <p:cNvSpPr/>
          <p:nvPr/>
        </p:nvSpPr>
        <p:spPr>
          <a:xfrm>
            <a:off x="6486499" y="4566189"/>
            <a:ext cx="126364" cy="0"/>
          </a:xfrm>
          <a:custGeom>
            <a:avLst/>
            <a:gdLst/>
            <a:ahLst/>
            <a:cxnLst/>
            <a:rect l="l" t="t" r="r" b="b"/>
            <a:pathLst>
              <a:path w="126365">
                <a:moveTo>
                  <a:pt x="0" y="0"/>
                </a:moveTo>
                <a:lnTo>
                  <a:pt x="126098" y="0"/>
                </a:lnTo>
              </a:path>
            </a:pathLst>
          </a:custGeom>
          <a:ln w="76695">
            <a:solidFill>
              <a:srgbClr val="002050"/>
            </a:solidFill>
          </a:ln>
        </p:spPr>
        <p:txBody>
          <a:bodyPr wrap="square" lIns="0" tIns="0" rIns="0" bIns="0" rtlCol="0"/>
          <a:lstStyle/>
          <a:p>
            <a:endParaRPr/>
          </a:p>
        </p:txBody>
      </p:sp>
      <p:sp>
        <p:nvSpPr>
          <p:cNvPr id="31" name="object 31"/>
          <p:cNvSpPr/>
          <p:nvPr/>
        </p:nvSpPr>
        <p:spPr>
          <a:xfrm>
            <a:off x="5990323" y="5894844"/>
            <a:ext cx="301625" cy="295910"/>
          </a:xfrm>
          <a:custGeom>
            <a:avLst/>
            <a:gdLst/>
            <a:ahLst/>
            <a:cxnLst/>
            <a:rect l="l" t="t" r="r" b="b"/>
            <a:pathLst>
              <a:path w="301625" h="295910">
                <a:moveTo>
                  <a:pt x="145097" y="228104"/>
                </a:moveTo>
                <a:lnTo>
                  <a:pt x="79349" y="228104"/>
                </a:lnTo>
                <a:lnTo>
                  <a:pt x="79349" y="295859"/>
                </a:lnTo>
                <a:lnTo>
                  <a:pt x="145097" y="228104"/>
                </a:lnTo>
                <a:close/>
              </a:path>
              <a:path w="301625" h="295910">
                <a:moveTo>
                  <a:pt x="262991" y="0"/>
                </a:moveTo>
                <a:lnTo>
                  <a:pt x="38544" y="0"/>
                </a:lnTo>
                <a:lnTo>
                  <a:pt x="22952" y="3141"/>
                </a:lnTo>
                <a:lnTo>
                  <a:pt x="10766" y="11576"/>
                </a:lnTo>
                <a:lnTo>
                  <a:pt x="2832" y="23820"/>
                </a:lnTo>
                <a:lnTo>
                  <a:pt x="0" y="38392"/>
                </a:lnTo>
                <a:lnTo>
                  <a:pt x="0" y="189712"/>
                </a:lnTo>
                <a:lnTo>
                  <a:pt x="2832" y="205237"/>
                </a:lnTo>
                <a:lnTo>
                  <a:pt x="10766" y="217376"/>
                </a:lnTo>
                <a:lnTo>
                  <a:pt x="22952" y="225281"/>
                </a:lnTo>
                <a:lnTo>
                  <a:pt x="38544" y="228104"/>
                </a:lnTo>
                <a:lnTo>
                  <a:pt x="262991" y="228104"/>
                </a:lnTo>
                <a:lnTo>
                  <a:pt x="277624" y="225281"/>
                </a:lnTo>
                <a:lnTo>
                  <a:pt x="289917" y="217376"/>
                </a:lnTo>
                <a:lnTo>
                  <a:pt x="298383" y="205237"/>
                </a:lnTo>
                <a:lnTo>
                  <a:pt x="301536" y="189712"/>
                </a:lnTo>
                <a:lnTo>
                  <a:pt x="301536" y="38392"/>
                </a:lnTo>
                <a:lnTo>
                  <a:pt x="298383" y="23820"/>
                </a:lnTo>
                <a:lnTo>
                  <a:pt x="289917" y="11576"/>
                </a:lnTo>
                <a:lnTo>
                  <a:pt x="277624" y="3141"/>
                </a:lnTo>
                <a:lnTo>
                  <a:pt x="262991" y="0"/>
                </a:lnTo>
                <a:close/>
              </a:path>
            </a:pathLst>
          </a:custGeom>
          <a:solidFill>
            <a:srgbClr val="002050"/>
          </a:solidFill>
        </p:spPr>
        <p:txBody>
          <a:bodyPr wrap="square" lIns="0" tIns="0" rIns="0" bIns="0" rtlCol="0"/>
          <a:lstStyle/>
          <a:p>
            <a:endParaRPr/>
          </a:p>
        </p:txBody>
      </p:sp>
      <p:sp>
        <p:nvSpPr>
          <p:cNvPr id="32" name="object 32"/>
          <p:cNvSpPr/>
          <p:nvPr/>
        </p:nvSpPr>
        <p:spPr>
          <a:xfrm>
            <a:off x="6245262" y="6001677"/>
            <a:ext cx="304800" cy="295910"/>
          </a:xfrm>
          <a:custGeom>
            <a:avLst/>
            <a:gdLst/>
            <a:ahLst/>
            <a:cxnLst/>
            <a:rect l="l" t="t" r="r" b="b"/>
            <a:pathLst>
              <a:path w="304800" h="295910">
                <a:moveTo>
                  <a:pt x="224205" y="228117"/>
                </a:moveTo>
                <a:lnTo>
                  <a:pt x="157861" y="228117"/>
                </a:lnTo>
                <a:lnTo>
                  <a:pt x="224205" y="295871"/>
                </a:lnTo>
                <a:lnTo>
                  <a:pt x="224205" y="228117"/>
                </a:lnTo>
                <a:close/>
              </a:path>
              <a:path w="304800" h="295910">
                <a:moveTo>
                  <a:pt x="265391" y="0"/>
                </a:moveTo>
                <a:lnTo>
                  <a:pt x="59486" y="0"/>
                </a:lnTo>
                <a:lnTo>
                  <a:pt x="59486" y="88087"/>
                </a:lnTo>
                <a:lnTo>
                  <a:pt x="55481" y="106932"/>
                </a:lnTo>
                <a:lnTo>
                  <a:pt x="44611" y="121967"/>
                </a:lnTo>
                <a:lnTo>
                  <a:pt x="28593" y="131921"/>
                </a:lnTo>
                <a:lnTo>
                  <a:pt x="9144" y="135521"/>
                </a:lnTo>
                <a:lnTo>
                  <a:pt x="0" y="135521"/>
                </a:lnTo>
                <a:lnTo>
                  <a:pt x="0" y="189725"/>
                </a:lnTo>
                <a:lnTo>
                  <a:pt x="3181" y="205250"/>
                </a:lnTo>
                <a:lnTo>
                  <a:pt x="11723" y="217389"/>
                </a:lnTo>
                <a:lnTo>
                  <a:pt x="24126" y="225294"/>
                </a:lnTo>
                <a:lnTo>
                  <a:pt x="38887" y="228117"/>
                </a:lnTo>
                <a:lnTo>
                  <a:pt x="265391" y="228117"/>
                </a:lnTo>
                <a:lnTo>
                  <a:pt x="281117" y="225294"/>
                </a:lnTo>
                <a:lnTo>
                  <a:pt x="293412" y="217389"/>
                </a:lnTo>
                <a:lnTo>
                  <a:pt x="301419" y="205250"/>
                </a:lnTo>
                <a:lnTo>
                  <a:pt x="304279" y="189725"/>
                </a:lnTo>
                <a:lnTo>
                  <a:pt x="304279" y="38404"/>
                </a:lnTo>
                <a:lnTo>
                  <a:pt x="301419" y="23826"/>
                </a:lnTo>
                <a:lnTo>
                  <a:pt x="293412" y="11577"/>
                </a:lnTo>
                <a:lnTo>
                  <a:pt x="281117" y="3141"/>
                </a:lnTo>
                <a:lnTo>
                  <a:pt x="265391" y="0"/>
                </a:lnTo>
                <a:close/>
              </a:path>
            </a:pathLst>
          </a:custGeom>
          <a:solidFill>
            <a:srgbClr val="FFFFFF"/>
          </a:solid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58989" y="617626"/>
            <a:ext cx="2782976" cy="344627"/>
          </a:xfrm>
          <a:prstGeom prst="rect">
            <a:avLst/>
          </a:prstGeom>
          <a:blipFill>
            <a:blip r:embed="rId2" cstate="print"/>
            <a:stretch>
              <a:fillRect/>
            </a:stretch>
          </a:blipFill>
        </p:spPr>
        <p:txBody>
          <a:bodyPr wrap="square" lIns="0" tIns="0" rIns="0" bIns="0" rtlCol="0"/>
          <a:lstStyle/>
          <a:p>
            <a:endParaRPr/>
          </a:p>
        </p:txBody>
      </p:sp>
      <p:sp>
        <p:nvSpPr>
          <p:cNvPr id="7" name="object 7"/>
          <p:cNvSpPr txBox="1"/>
          <p:nvPr/>
        </p:nvSpPr>
        <p:spPr>
          <a:xfrm>
            <a:off x="680152" y="1351373"/>
            <a:ext cx="4374515" cy="2281394"/>
          </a:xfrm>
          <a:prstGeom prst="rect">
            <a:avLst/>
          </a:prstGeom>
        </p:spPr>
        <p:txBody>
          <a:bodyPr vert="horz" wrap="square" lIns="0" tIns="8255" rIns="0" bIns="0" rtlCol="0">
            <a:spAutoFit/>
          </a:bodyPr>
          <a:lstStyle/>
          <a:p>
            <a:pPr marL="12700" marR="284480">
              <a:lnSpc>
                <a:spcPct val="104800"/>
              </a:lnSpc>
              <a:spcBef>
                <a:spcPts val="65"/>
              </a:spcBef>
            </a:pPr>
            <a:r>
              <a:rPr sz="1050" dirty="0">
                <a:latin typeface="Arial" panose="020B0604020202020204" pitchFamily="34" charset="0"/>
                <a:cs typeface="Arial" panose="020B0604020202020204" pitchFamily="34" charset="0"/>
              </a:rPr>
              <a:t>To stand out from the competition, businesses need to make every  minute count and every customer engagement shine.</a:t>
            </a:r>
          </a:p>
          <a:p>
            <a:pPr marL="12700" marR="160655">
              <a:lnSpc>
                <a:spcPct val="103800"/>
              </a:lnSpc>
              <a:spcBef>
                <a:spcPts val="735"/>
              </a:spcBef>
            </a:pPr>
            <a:r>
              <a:rPr sz="1050" dirty="0">
                <a:latin typeface="Arial" panose="020B0604020202020204" pitchFamily="34" charset="0"/>
                <a:cs typeface="Arial" panose="020B0604020202020204" pitchFamily="34" charset="0"/>
              </a:rPr>
              <a:t>Microsoft Dynamics 365 Business Central is an all-in-one business  management solution that helps businesses manage financials, sales,  service and operations easier and faster from day one.</a:t>
            </a:r>
          </a:p>
          <a:p>
            <a:pPr marL="12700" marR="5080">
              <a:lnSpc>
                <a:spcPct val="102899"/>
              </a:lnSpc>
              <a:spcBef>
                <a:spcPts val="745"/>
              </a:spcBef>
            </a:pPr>
            <a:r>
              <a:rPr sz="1050" dirty="0">
                <a:latin typeface="Arial" panose="020B0604020202020204" pitchFamily="34" charset="0"/>
                <a:cs typeface="Arial" panose="020B0604020202020204" pitchFamily="34" charset="0"/>
              </a:rPr>
              <a:t>This e-book explores how the solution integrates with Office 365 to  connect business processes and personal productivity like never before,  bringing insight and efficiency to your daily tasks.</a:t>
            </a:r>
          </a:p>
          <a:p>
            <a:pPr marL="12700" marR="541655">
              <a:lnSpc>
                <a:spcPct val="104099"/>
              </a:lnSpc>
              <a:spcBef>
                <a:spcPts val="725"/>
              </a:spcBef>
            </a:pPr>
            <a:r>
              <a:rPr sz="1050" dirty="0">
                <a:latin typeface="Arial" panose="020B0604020202020204" pitchFamily="34" charset="0"/>
                <a:cs typeface="Arial" panose="020B0604020202020204" pitchFamily="34" charset="0"/>
              </a:rPr>
              <a:t>We will cover three day-in-the-life scenarios that illustrate how  Microsoft’s unique capabilities make business owners, sales  representatives, and accountants more productive – ultimately  improving customer experiences and company performance.</a:t>
            </a:r>
          </a:p>
        </p:txBody>
      </p:sp>
      <p:sp>
        <p:nvSpPr>
          <p:cNvPr id="162" name="object 162"/>
          <p:cNvSpPr txBox="1">
            <a:spLocks noGrp="1"/>
          </p:cNvSpPr>
          <p:nvPr>
            <p:ph type="sldNum" sz="quarter" idx="7"/>
          </p:nvPr>
        </p:nvSpPr>
        <p:spPr>
          <a:prstGeom prst="rect">
            <a:avLst/>
          </a:prstGeom>
        </p:spPr>
        <p:txBody>
          <a:bodyPr vert="horz" wrap="square" lIns="0" tIns="27305" rIns="0" bIns="0" rtlCol="0">
            <a:spAutoFit/>
          </a:bodyPr>
          <a:lstStyle/>
          <a:p>
            <a:pPr marL="25400">
              <a:lnSpc>
                <a:spcPct val="100000"/>
              </a:lnSpc>
              <a:spcBef>
                <a:spcPts val="215"/>
              </a:spcBef>
            </a:pPr>
            <a:fld id="{81D60167-4931-47E6-BA6A-407CBD079E47}" type="slidenum">
              <a:rPr spc="-120" dirty="0"/>
              <a:t>2</a:t>
            </a:fld>
            <a:endParaRPr spc="-120" dirty="0"/>
          </a:p>
        </p:txBody>
      </p:sp>
      <p:pic>
        <p:nvPicPr>
          <p:cNvPr id="165" name="Picture 164">
            <a:extLst>
              <a:ext uri="{FF2B5EF4-FFF2-40B4-BE49-F238E27FC236}">
                <a16:creationId xmlns:a16="http://schemas.microsoft.com/office/drawing/2014/main" id="{137D05A4-721E-47BF-A2CD-6E2D851E0C48}"/>
              </a:ext>
            </a:extLst>
          </p:cNvPr>
          <p:cNvPicPr>
            <a:picLocks noChangeAspect="1"/>
          </p:cNvPicPr>
          <p:nvPr/>
        </p:nvPicPr>
        <p:blipFill>
          <a:blip r:embed="rId3"/>
          <a:stretch>
            <a:fillRect/>
          </a:stretch>
        </p:blipFill>
        <p:spPr>
          <a:xfrm>
            <a:off x="5486400" y="1351373"/>
            <a:ext cx="3686175" cy="550207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79199" y="495037"/>
            <a:ext cx="8323462" cy="459100"/>
          </a:xfrm>
          <a:prstGeom prst="rect">
            <a:avLst/>
          </a:prstGeom>
        </p:spPr>
        <p:txBody>
          <a:bodyPr vert="horz" wrap="square" lIns="0" tIns="12700" rIns="0" bIns="0" rtlCol="0">
            <a:spAutoFit/>
          </a:bodyPr>
          <a:lstStyle/>
          <a:p>
            <a:pPr marL="12700">
              <a:lnSpc>
                <a:spcPct val="100000"/>
              </a:lnSpc>
              <a:spcBef>
                <a:spcPts val="100"/>
              </a:spcBef>
            </a:pPr>
            <a:r>
              <a:rPr sz="2900" u="none" dirty="0">
                <a:solidFill>
                  <a:srgbClr val="505050"/>
                </a:solidFill>
                <a:latin typeface="+mn-lt"/>
                <a:cs typeface="Arial" panose="020B0604020202020204" pitchFamily="34" charset="0"/>
              </a:rPr>
              <a:t>Disconnected systems hold businesses back</a:t>
            </a:r>
            <a:endParaRPr sz="2900" dirty="0">
              <a:latin typeface="+mn-lt"/>
              <a:cs typeface="Arial" panose="020B0604020202020204" pitchFamily="34" charset="0"/>
            </a:endParaRPr>
          </a:p>
        </p:txBody>
      </p:sp>
      <p:sp>
        <p:nvSpPr>
          <p:cNvPr id="3" name="object 3"/>
          <p:cNvSpPr txBox="1"/>
          <p:nvPr/>
        </p:nvSpPr>
        <p:spPr>
          <a:xfrm>
            <a:off x="799523" y="1256885"/>
            <a:ext cx="4126865" cy="1760995"/>
          </a:xfrm>
          <a:prstGeom prst="rect">
            <a:avLst/>
          </a:prstGeom>
        </p:spPr>
        <p:txBody>
          <a:bodyPr vert="horz" wrap="square" lIns="0" tIns="9525" rIns="0" bIns="0" rtlCol="0">
            <a:spAutoFit/>
          </a:bodyPr>
          <a:lstStyle/>
          <a:p>
            <a:pPr marL="12700" marR="16510">
              <a:lnSpc>
                <a:spcPct val="104299"/>
              </a:lnSpc>
              <a:spcBef>
                <a:spcPts val="75"/>
              </a:spcBef>
            </a:pPr>
            <a:r>
              <a:rPr sz="1050" dirty="0">
                <a:latin typeface="Arial" panose="020B0604020202020204" pitchFamily="34" charset="0"/>
                <a:cs typeface="Arial" panose="020B0604020202020204" pitchFamily="34" charset="0"/>
              </a:rPr>
              <a:t>If you’re a business owner, your work day often begins at home,  triaging emails early in the morning. Having grown the business  from the ground up, you know your customers and vendors, and  you’re still involved in day-to-day operations. But the bigger the  company gets, the more complex your business processes become.</a:t>
            </a:r>
          </a:p>
          <a:p>
            <a:pPr marL="12700" marR="5080">
              <a:lnSpc>
                <a:spcPct val="103299"/>
              </a:lnSpc>
              <a:spcBef>
                <a:spcPts val="735"/>
              </a:spcBef>
            </a:pPr>
            <a:r>
              <a:rPr sz="1050" dirty="0">
                <a:latin typeface="Arial" panose="020B0604020202020204" pitchFamily="34" charset="0"/>
                <a:cs typeface="Arial" panose="020B0604020202020204" pitchFamily="34" charset="0"/>
              </a:rPr>
              <a:t>Each email adds something to your to-do list, which typically  requires transitioning to a different application. You use accounting  software to prepare an invoice, a CRM system to mange your  contacts and sales pipeline, and perhaps yet another  manufacturing solution to track production or inventory.</a:t>
            </a:r>
          </a:p>
        </p:txBody>
      </p:sp>
      <p:sp>
        <p:nvSpPr>
          <p:cNvPr id="4" name="object 4"/>
          <p:cNvSpPr txBox="1"/>
          <p:nvPr/>
        </p:nvSpPr>
        <p:spPr>
          <a:xfrm>
            <a:off x="5118671" y="1256885"/>
            <a:ext cx="3983990" cy="1768626"/>
          </a:xfrm>
          <a:prstGeom prst="rect">
            <a:avLst/>
          </a:prstGeom>
        </p:spPr>
        <p:txBody>
          <a:bodyPr vert="horz" wrap="square" lIns="0" tIns="9525" rIns="0" bIns="0" rtlCol="0">
            <a:spAutoFit/>
          </a:bodyPr>
          <a:lstStyle/>
          <a:p>
            <a:pPr marL="12700" marR="22860">
              <a:lnSpc>
                <a:spcPct val="104099"/>
              </a:lnSpc>
              <a:spcBef>
                <a:spcPts val="75"/>
              </a:spcBef>
            </a:pPr>
            <a:r>
              <a:rPr sz="1050" dirty="0">
                <a:latin typeface="Arial" panose="020B0604020202020204" pitchFamily="34" charset="0"/>
                <a:cs typeface="Arial" panose="020B0604020202020204" pitchFamily="34" charset="0"/>
              </a:rPr>
              <a:t>Switching back and forth between fragmented, stand-alone  solutions takes time and often requires duplicate data entry. This  diminished productivity stifles your ability to scale and cuts into  time you could spend developing new business.</a:t>
            </a:r>
          </a:p>
          <a:p>
            <a:pPr marL="12700" marR="5080">
              <a:lnSpc>
                <a:spcPct val="103600"/>
              </a:lnSpc>
              <a:spcBef>
                <a:spcPts val="735"/>
              </a:spcBef>
            </a:pPr>
            <a:r>
              <a:rPr sz="1050" dirty="0">
                <a:latin typeface="Arial" panose="020B0604020202020204" pitchFamily="34" charset="0"/>
                <a:cs typeface="Arial" panose="020B0604020202020204" pitchFamily="34" charset="0"/>
              </a:rPr>
              <a:t>To keep up the pace of your growth, you’re likely considering the  move to a more comprehensive business management solution.  Microsoft Dynamics 365 Business Central, helps you get through  administrative tasks quickly and easily so you focus on the big  picture, and your team can spend more time taking care of  customers. Let’s dive into how Microsoft can help.</a:t>
            </a:r>
          </a:p>
        </p:txBody>
      </p:sp>
      <p:sp>
        <p:nvSpPr>
          <p:cNvPr id="98" name="object 98"/>
          <p:cNvSpPr txBox="1">
            <a:spLocks noGrp="1"/>
          </p:cNvSpPr>
          <p:nvPr>
            <p:ph type="sldNum" sz="quarter" idx="7"/>
          </p:nvPr>
        </p:nvSpPr>
        <p:spPr>
          <a:prstGeom prst="rect">
            <a:avLst/>
          </a:prstGeom>
        </p:spPr>
        <p:txBody>
          <a:bodyPr vert="horz" wrap="square" lIns="0" tIns="27305" rIns="0" bIns="0" rtlCol="0">
            <a:spAutoFit/>
          </a:bodyPr>
          <a:lstStyle/>
          <a:p>
            <a:pPr marL="25400">
              <a:lnSpc>
                <a:spcPct val="100000"/>
              </a:lnSpc>
              <a:spcBef>
                <a:spcPts val="215"/>
              </a:spcBef>
            </a:pPr>
            <a:fld id="{81D60167-4931-47E6-BA6A-407CBD079E47}" type="slidenum">
              <a:rPr spc="-120" dirty="0"/>
              <a:t>3</a:t>
            </a:fld>
            <a:endParaRPr spc="-120" dirty="0"/>
          </a:p>
        </p:txBody>
      </p:sp>
      <p:pic>
        <p:nvPicPr>
          <p:cNvPr id="99" name="Picture 98">
            <a:extLst>
              <a:ext uri="{FF2B5EF4-FFF2-40B4-BE49-F238E27FC236}">
                <a16:creationId xmlns:a16="http://schemas.microsoft.com/office/drawing/2014/main" id="{9BF2BED8-7578-4E98-9FC5-9801B24F653F}"/>
              </a:ext>
            </a:extLst>
          </p:cNvPr>
          <p:cNvPicPr>
            <a:picLocks noChangeAspect="1"/>
          </p:cNvPicPr>
          <p:nvPr/>
        </p:nvPicPr>
        <p:blipFill>
          <a:blip r:embed="rId3"/>
          <a:stretch>
            <a:fillRect/>
          </a:stretch>
        </p:blipFill>
        <p:spPr>
          <a:xfrm>
            <a:off x="722616" y="3302044"/>
            <a:ext cx="8613167" cy="346371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title"/>
          </p:nvPr>
        </p:nvSpPr>
        <p:spPr>
          <a:xfrm>
            <a:off x="779199" y="495037"/>
            <a:ext cx="5879465" cy="443711"/>
          </a:xfrm>
          <a:prstGeom prst="rect">
            <a:avLst/>
          </a:prstGeom>
        </p:spPr>
        <p:txBody>
          <a:bodyPr vert="horz" wrap="square" lIns="0" tIns="12700" rIns="0" bIns="0" rtlCol="0">
            <a:spAutoFit/>
          </a:bodyPr>
          <a:lstStyle/>
          <a:p>
            <a:pPr marL="12700">
              <a:lnSpc>
                <a:spcPct val="100000"/>
              </a:lnSpc>
              <a:spcBef>
                <a:spcPts val="100"/>
              </a:spcBef>
            </a:pPr>
            <a:r>
              <a:rPr sz="2800" u="none" spc="5" dirty="0">
                <a:solidFill>
                  <a:srgbClr val="505050"/>
                </a:solidFill>
                <a:latin typeface="+mj-lt"/>
                <a:cs typeface="Times New Roman"/>
              </a:rPr>
              <a:t>Connect </a:t>
            </a:r>
            <a:r>
              <a:rPr sz="2800" u="none" spc="20" dirty="0">
                <a:solidFill>
                  <a:srgbClr val="505050"/>
                </a:solidFill>
                <a:latin typeface="+mj-lt"/>
                <a:cs typeface="Times New Roman"/>
              </a:rPr>
              <a:t>people, </a:t>
            </a:r>
            <a:r>
              <a:rPr sz="2800" u="none" spc="-15" dirty="0">
                <a:solidFill>
                  <a:srgbClr val="505050"/>
                </a:solidFill>
                <a:latin typeface="+mj-lt"/>
                <a:cs typeface="Times New Roman"/>
              </a:rPr>
              <a:t>processes, </a:t>
            </a:r>
            <a:r>
              <a:rPr sz="2800" u="none" spc="90" dirty="0">
                <a:solidFill>
                  <a:srgbClr val="505050"/>
                </a:solidFill>
                <a:latin typeface="+mj-lt"/>
                <a:cs typeface="Times New Roman"/>
              </a:rPr>
              <a:t>and</a:t>
            </a:r>
            <a:r>
              <a:rPr sz="2800" u="none" spc="-350" dirty="0">
                <a:solidFill>
                  <a:srgbClr val="505050"/>
                </a:solidFill>
                <a:latin typeface="+mj-lt"/>
                <a:cs typeface="Times New Roman"/>
              </a:rPr>
              <a:t> </a:t>
            </a:r>
            <a:r>
              <a:rPr sz="2800" u="none" spc="-35" dirty="0">
                <a:solidFill>
                  <a:srgbClr val="505050"/>
                </a:solidFill>
                <a:latin typeface="+mj-lt"/>
                <a:cs typeface="Times New Roman"/>
              </a:rPr>
              <a:t>systems</a:t>
            </a:r>
            <a:endParaRPr sz="2800" dirty="0">
              <a:latin typeface="+mj-lt"/>
              <a:cs typeface="Times New Roman"/>
            </a:endParaRPr>
          </a:p>
        </p:txBody>
      </p:sp>
      <p:sp>
        <p:nvSpPr>
          <p:cNvPr id="53" name="object 53"/>
          <p:cNvSpPr txBox="1"/>
          <p:nvPr/>
        </p:nvSpPr>
        <p:spPr>
          <a:xfrm>
            <a:off x="799523" y="1171434"/>
            <a:ext cx="4110990" cy="4389535"/>
          </a:xfrm>
          <a:prstGeom prst="rect">
            <a:avLst/>
          </a:prstGeom>
        </p:spPr>
        <p:txBody>
          <a:bodyPr vert="horz" wrap="square" lIns="0" tIns="101600" rIns="0" bIns="0" rtlCol="0">
            <a:spAutoFit/>
          </a:bodyPr>
          <a:lstStyle/>
          <a:p>
            <a:pPr marL="12700">
              <a:lnSpc>
                <a:spcPct val="100000"/>
              </a:lnSpc>
              <a:spcBef>
                <a:spcPts val="800"/>
              </a:spcBef>
            </a:pPr>
            <a:r>
              <a:rPr sz="1100" dirty="0">
                <a:solidFill>
                  <a:srgbClr val="0070C0"/>
                </a:solidFill>
                <a:latin typeface="Arial" panose="020B0604020202020204" pitchFamily="34" charset="0"/>
                <a:cs typeface="Arial" panose="020B0604020202020204" pitchFamily="34" charset="0"/>
              </a:rPr>
              <a:t>Reimagine productivity with Dynamics 365 and Office 365</a:t>
            </a:r>
          </a:p>
          <a:p>
            <a:pPr marL="12700" marR="236854">
              <a:lnSpc>
                <a:spcPct val="104800"/>
              </a:lnSpc>
              <a:spcBef>
                <a:spcPts val="650"/>
              </a:spcBef>
            </a:pPr>
            <a:r>
              <a:rPr sz="1050" dirty="0">
                <a:latin typeface="Arial" panose="020B0604020202020204" pitchFamily="34" charset="0"/>
                <a:cs typeface="Arial" panose="020B0604020202020204" pitchFamily="34" charset="0"/>
              </a:rPr>
              <a:t>Microsoft brings the worlds of business processes and personal  productivity together, connecting your people, processes, and  systems like never before.</a:t>
            </a:r>
          </a:p>
          <a:p>
            <a:pPr marL="12700" marR="5080">
              <a:lnSpc>
                <a:spcPct val="104000"/>
              </a:lnSpc>
              <a:spcBef>
                <a:spcPts val="705"/>
              </a:spcBef>
            </a:pPr>
            <a:r>
              <a:rPr sz="1050" dirty="0">
                <a:latin typeface="Arial" panose="020B0604020202020204" pitchFamily="34" charset="0"/>
                <a:cs typeface="Arial" panose="020B0604020202020204" pitchFamily="34" charset="0"/>
              </a:rPr>
              <a:t>Right now, your employees might be the only common link  between your business systems and the email, spreadsheet, and  word processing tools you use every day. This means they waste a  lot of time flipping between apps or cutting and pasting, which can  lead to data entry errors. Connected business solutions from  Microsoft help pull everything together so your people don’t</a:t>
            </a:r>
          </a:p>
          <a:p>
            <a:pPr marL="12700">
              <a:lnSpc>
                <a:spcPct val="100000"/>
              </a:lnSpc>
              <a:spcBef>
                <a:spcPts val="60"/>
              </a:spcBef>
            </a:pPr>
            <a:r>
              <a:rPr sz="1050" dirty="0">
                <a:latin typeface="Arial" panose="020B0604020202020204" pitchFamily="34" charset="0"/>
                <a:cs typeface="Arial" panose="020B0604020202020204" pitchFamily="34" charset="0"/>
              </a:rPr>
              <a:t>have to.</a:t>
            </a:r>
          </a:p>
          <a:p>
            <a:pPr marL="12700" marR="47625">
              <a:lnSpc>
                <a:spcPct val="104800"/>
              </a:lnSpc>
              <a:spcBef>
                <a:spcPts val="695"/>
              </a:spcBef>
            </a:pPr>
            <a:r>
              <a:rPr sz="1050" dirty="0">
                <a:latin typeface="Arial" panose="020B0604020202020204" pitchFamily="34" charset="0"/>
                <a:cs typeface="Arial" panose="020B0604020202020204" pitchFamily="34" charset="0"/>
              </a:rPr>
              <a:t>Together, Microsoft Dynamics 365 Business Central and Office 365  help you:</a:t>
            </a:r>
          </a:p>
          <a:p>
            <a:pPr marL="224790" marR="180340" indent="-111125">
              <a:lnSpc>
                <a:spcPct val="102899"/>
              </a:lnSpc>
              <a:spcBef>
                <a:spcPts val="645"/>
              </a:spcBef>
              <a:buFont typeface="Arial"/>
              <a:buChar char="•"/>
              <a:tabLst>
                <a:tab pos="225425" algn="l"/>
              </a:tabLst>
            </a:pPr>
            <a:r>
              <a:rPr sz="1050" dirty="0">
                <a:latin typeface="Arial" panose="020B0604020202020204" pitchFamily="34" charset="0"/>
                <a:cs typeface="Arial" panose="020B0604020202020204" pitchFamily="34" charset="0"/>
              </a:rPr>
              <a:t>Drive productivity by reducing time spent switching between  stand-alone apps</a:t>
            </a:r>
          </a:p>
          <a:p>
            <a:pPr marL="224790" marR="123189" indent="-111125">
              <a:lnSpc>
                <a:spcPct val="104800"/>
              </a:lnSpc>
              <a:spcBef>
                <a:spcPts val="625"/>
              </a:spcBef>
              <a:buFont typeface="Arial"/>
              <a:buChar char="•"/>
              <a:tabLst>
                <a:tab pos="225425" algn="l"/>
              </a:tabLst>
            </a:pPr>
            <a:r>
              <a:rPr sz="1050" dirty="0">
                <a:latin typeface="Arial" panose="020B0604020202020204" pitchFamily="34" charset="0"/>
                <a:cs typeface="Arial" panose="020B0604020202020204" pitchFamily="34" charset="0"/>
              </a:rPr>
              <a:t>Foster collaboration and communication by breaking down  internal silos and broadening visibility across the organization</a:t>
            </a:r>
          </a:p>
          <a:p>
            <a:pPr marL="224790" marR="498475" indent="-111125">
              <a:lnSpc>
                <a:spcPct val="104800"/>
              </a:lnSpc>
              <a:spcBef>
                <a:spcPts val="625"/>
              </a:spcBef>
              <a:buFont typeface="Arial"/>
              <a:buChar char="•"/>
              <a:tabLst>
                <a:tab pos="225425" algn="l"/>
              </a:tabLst>
            </a:pPr>
            <a:r>
              <a:rPr sz="1050" dirty="0">
                <a:latin typeface="Arial" panose="020B0604020202020204" pitchFamily="34" charset="0"/>
                <a:cs typeface="Arial" panose="020B0604020202020204" pitchFamily="34" charset="0"/>
              </a:rPr>
              <a:t>Accelerate user adoption and lower training time with a  seamless user experience</a:t>
            </a:r>
          </a:p>
          <a:p>
            <a:pPr marL="12700" marR="20955" algn="just">
              <a:lnSpc>
                <a:spcPct val="103800"/>
              </a:lnSpc>
              <a:spcBef>
                <a:spcPts val="730"/>
              </a:spcBef>
            </a:pPr>
            <a:r>
              <a:rPr sz="1050" dirty="0">
                <a:latin typeface="Arial" panose="020B0604020202020204" pitchFamily="34" charset="0"/>
                <a:cs typeface="Arial" panose="020B0604020202020204" pitchFamily="34" charset="0"/>
              </a:rPr>
              <a:t>Let’s take a look at some scenarios where Dynamics 365 and Office  365 work together to make your people more productive and your  business more efficient.</a:t>
            </a:r>
          </a:p>
        </p:txBody>
      </p:sp>
      <p:sp>
        <p:nvSpPr>
          <p:cNvPr id="100" name="object 100"/>
          <p:cNvSpPr txBox="1">
            <a:spLocks noGrp="1"/>
          </p:cNvSpPr>
          <p:nvPr>
            <p:ph type="sldNum" sz="quarter" idx="7"/>
          </p:nvPr>
        </p:nvSpPr>
        <p:spPr>
          <a:prstGeom prst="rect">
            <a:avLst/>
          </a:prstGeom>
        </p:spPr>
        <p:txBody>
          <a:bodyPr vert="horz" wrap="square" lIns="0" tIns="27305" rIns="0" bIns="0" rtlCol="0">
            <a:spAutoFit/>
          </a:bodyPr>
          <a:lstStyle/>
          <a:p>
            <a:pPr marL="25400">
              <a:lnSpc>
                <a:spcPct val="100000"/>
              </a:lnSpc>
              <a:spcBef>
                <a:spcPts val="215"/>
              </a:spcBef>
            </a:pPr>
            <a:fld id="{81D60167-4931-47E6-BA6A-407CBD079E47}" type="slidenum">
              <a:rPr spc="-120" dirty="0"/>
              <a:t>4</a:t>
            </a:fld>
            <a:endParaRPr spc="-120" dirty="0"/>
          </a:p>
        </p:txBody>
      </p:sp>
      <p:pic>
        <p:nvPicPr>
          <p:cNvPr id="101" name="Picture 100">
            <a:extLst>
              <a:ext uri="{FF2B5EF4-FFF2-40B4-BE49-F238E27FC236}">
                <a16:creationId xmlns:a16="http://schemas.microsoft.com/office/drawing/2014/main" id="{3054F673-D255-420B-BB47-9982C25F8956}"/>
              </a:ext>
            </a:extLst>
          </p:cNvPr>
          <p:cNvPicPr>
            <a:picLocks noChangeAspect="1"/>
          </p:cNvPicPr>
          <p:nvPr/>
        </p:nvPicPr>
        <p:blipFill>
          <a:blip r:embed="rId2"/>
          <a:stretch>
            <a:fillRect/>
          </a:stretch>
        </p:blipFill>
        <p:spPr>
          <a:xfrm>
            <a:off x="5147889" y="1171434"/>
            <a:ext cx="3962119" cy="550545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801082" y="602869"/>
            <a:ext cx="4496455" cy="359384"/>
          </a:xfrm>
          <a:prstGeom prst="rect">
            <a:avLst/>
          </a:prstGeom>
          <a:blipFill>
            <a:blip r:embed="rId2" cstate="print"/>
            <a:stretch>
              <a:fillRect/>
            </a:stretch>
          </a:blipFill>
        </p:spPr>
        <p:txBody>
          <a:bodyPr wrap="square" lIns="0" tIns="0" rIns="0" bIns="0" rtlCol="0"/>
          <a:lstStyle/>
          <a:p>
            <a:endParaRPr/>
          </a:p>
        </p:txBody>
      </p:sp>
      <p:sp>
        <p:nvSpPr>
          <p:cNvPr id="159" name="object 159"/>
          <p:cNvSpPr txBox="1"/>
          <p:nvPr/>
        </p:nvSpPr>
        <p:spPr>
          <a:xfrm>
            <a:off x="799523" y="1256885"/>
            <a:ext cx="4135754" cy="1511376"/>
          </a:xfrm>
          <a:prstGeom prst="rect">
            <a:avLst/>
          </a:prstGeom>
        </p:spPr>
        <p:txBody>
          <a:bodyPr vert="horz" wrap="square" lIns="0" tIns="16510" rIns="0" bIns="0" rtlCol="0">
            <a:spAutoFit/>
          </a:bodyPr>
          <a:lstStyle/>
          <a:p>
            <a:pPr marL="12700">
              <a:lnSpc>
                <a:spcPct val="100000"/>
              </a:lnSpc>
              <a:spcBef>
                <a:spcPts val="130"/>
              </a:spcBef>
            </a:pPr>
            <a:r>
              <a:rPr sz="1050" dirty="0">
                <a:latin typeface="Arial" panose="020B0604020202020204" pitchFamily="34" charset="0"/>
                <a:cs typeface="Arial" panose="020B0604020202020204" pitchFamily="34" charset="0"/>
              </a:rPr>
              <a:t>As a business owner, imagine you receive an email from a</a:t>
            </a:r>
          </a:p>
          <a:p>
            <a:pPr marL="12700" marR="5080">
              <a:lnSpc>
                <a:spcPct val="103699"/>
              </a:lnSpc>
              <a:spcBef>
                <a:spcPts val="10"/>
              </a:spcBef>
            </a:pPr>
            <a:r>
              <a:rPr sz="1050" dirty="0">
                <a:latin typeface="Arial" panose="020B0604020202020204" pitchFamily="34" charset="0"/>
                <a:cs typeface="Arial" panose="020B0604020202020204" pitchFamily="34" charset="0"/>
              </a:rPr>
              <a:t>high-priority customer who urgently needs an order delivered in a  short timeframe. With Dynamics 365 Business Central, you can find  the information you need and act on it without searching disparate  systems or coordinating with other departments. Without leaving  your inbox, you check inventory and discover that you don’t have  enough stock on hand to fulfill the order. In the same interface, you  create and send both a purchase order to the vendor and a quote  to your customer, moving on to your next task within minutes.</a:t>
            </a:r>
          </a:p>
        </p:txBody>
      </p:sp>
      <p:sp>
        <p:nvSpPr>
          <p:cNvPr id="160" name="object 160"/>
          <p:cNvSpPr txBox="1"/>
          <p:nvPr/>
        </p:nvSpPr>
        <p:spPr>
          <a:xfrm>
            <a:off x="5118671" y="1256885"/>
            <a:ext cx="4070350" cy="1343381"/>
          </a:xfrm>
          <a:prstGeom prst="rect">
            <a:avLst/>
          </a:prstGeom>
        </p:spPr>
        <p:txBody>
          <a:bodyPr vert="horz" wrap="square" lIns="0" tIns="10160" rIns="0" bIns="0" rtlCol="0">
            <a:spAutoFit/>
          </a:bodyPr>
          <a:lstStyle/>
          <a:p>
            <a:pPr marL="12700" marR="5080">
              <a:lnSpc>
                <a:spcPct val="103899"/>
              </a:lnSpc>
              <a:spcBef>
                <a:spcPts val="80"/>
              </a:spcBef>
            </a:pPr>
            <a:r>
              <a:rPr sz="1050" dirty="0">
                <a:latin typeface="Arial" panose="020B0604020202020204" pitchFamily="34" charset="0"/>
                <a:cs typeface="Arial" panose="020B0604020202020204" pitchFamily="34" charset="0"/>
              </a:rPr>
              <a:t>Dynamics 365 workflows also help you secure processes and work  on the go. Suppose you are out of the office and an email alerts  you that a sales quote has exceeded your established 10%  maximum discount. Right from your mobile inbox, you quickly  review the quote and check the customer’s order history, account  status, and credit limit. You make an informed decision to approve  the discount, which automatically updates the quote and notifies  the sales rep that it’s ready to be sent to the customer.</a:t>
            </a:r>
          </a:p>
        </p:txBody>
      </p:sp>
      <p:sp>
        <p:nvSpPr>
          <p:cNvPr id="161" name="object 161"/>
          <p:cNvSpPr txBox="1"/>
          <p:nvPr/>
        </p:nvSpPr>
        <p:spPr>
          <a:xfrm>
            <a:off x="5118671" y="6200745"/>
            <a:ext cx="4063365" cy="505588"/>
          </a:xfrm>
          <a:prstGeom prst="rect">
            <a:avLst/>
          </a:prstGeom>
        </p:spPr>
        <p:txBody>
          <a:bodyPr vert="horz" wrap="square" lIns="0" tIns="8255" rIns="0" bIns="0" rtlCol="0">
            <a:spAutoFit/>
          </a:bodyPr>
          <a:lstStyle/>
          <a:p>
            <a:pPr marL="12700" marR="5080">
              <a:lnSpc>
                <a:spcPct val="104800"/>
              </a:lnSpc>
              <a:spcBef>
                <a:spcPts val="65"/>
              </a:spcBef>
            </a:pPr>
            <a:r>
              <a:rPr sz="1050" dirty="0">
                <a:solidFill>
                  <a:srgbClr val="505050"/>
                </a:solidFill>
                <a:latin typeface="Arial" panose="020B0604020202020204" pitchFamily="34" charset="0"/>
                <a:cs typeface="Arial" panose="020B0604020202020204" pitchFamily="34" charset="0"/>
              </a:rPr>
              <a:t>With Dynamics 365 and Office 365 working together, you can take  quick action right from your email – allowing you to spend more  time managing your business and connecting with customers.</a:t>
            </a:r>
            <a:endParaRPr sz="1050" dirty="0">
              <a:latin typeface="Arial" panose="020B0604020202020204" pitchFamily="34" charset="0"/>
              <a:cs typeface="Arial" panose="020B0604020202020204" pitchFamily="34" charset="0"/>
            </a:endParaRPr>
          </a:p>
        </p:txBody>
      </p:sp>
      <p:sp>
        <p:nvSpPr>
          <p:cNvPr id="204" name="object 204"/>
          <p:cNvSpPr txBox="1">
            <a:spLocks noGrp="1"/>
          </p:cNvSpPr>
          <p:nvPr>
            <p:ph type="sldNum" sz="quarter" idx="7"/>
          </p:nvPr>
        </p:nvSpPr>
        <p:spPr>
          <a:prstGeom prst="rect">
            <a:avLst/>
          </a:prstGeom>
        </p:spPr>
        <p:txBody>
          <a:bodyPr vert="horz" wrap="square" lIns="0" tIns="27305" rIns="0" bIns="0" rtlCol="0">
            <a:spAutoFit/>
          </a:bodyPr>
          <a:lstStyle/>
          <a:p>
            <a:pPr marL="25400">
              <a:lnSpc>
                <a:spcPct val="100000"/>
              </a:lnSpc>
              <a:spcBef>
                <a:spcPts val="215"/>
              </a:spcBef>
            </a:pPr>
            <a:fld id="{81D60167-4931-47E6-BA6A-407CBD079E47}" type="slidenum">
              <a:rPr spc="-120" dirty="0"/>
              <a:t>5</a:t>
            </a:fld>
            <a:endParaRPr spc="-120" dirty="0"/>
          </a:p>
        </p:txBody>
      </p:sp>
      <p:pic>
        <p:nvPicPr>
          <p:cNvPr id="206" name="Picture 205">
            <a:extLst>
              <a:ext uri="{FF2B5EF4-FFF2-40B4-BE49-F238E27FC236}">
                <a16:creationId xmlns:a16="http://schemas.microsoft.com/office/drawing/2014/main" id="{E3327D95-ED9F-406E-921E-0898FDBB17E0}"/>
              </a:ext>
            </a:extLst>
          </p:cNvPr>
          <p:cNvPicPr>
            <a:picLocks noChangeAspect="1"/>
          </p:cNvPicPr>
          <p:nvPr/>
        </p:nvPicPr>
        <p:blipFill>
          <a:blip r:embed="rId3"/>
          <a:stretch>
            <a:fillRect/>
          </a:stretch>
        </p:blipFill>
        <p:spPr>
          <a:xfrm>
            <a:off x="800203" y="3006744"/>
            <a:ext cx="3910491" cy="3267318"/>
          </a:xfrm>
          <a:prstGeom prst="rect">
            <a:avLst/>
          </a:prstGeom>
        </p:spPr>
      </p:pic>
      <p:pic>
        <p:nvPicPr>
          <p:cNvPr id="207" name="Picture 206">
            <a:extLst>
              <a:ext uri="{FF2B5EF4-FFF2-40B4-BE49-F238E27FC236}">
                <a16:creationId xmlns:a16="http://schemas.microsoft.com/office/drawing/2014/main" id="{91FCB5B7-0138-4D07-A654-EFCCAEF2BD82}"/>
              </a:ext>
            </a:extLst>
          </p:cNvPr>
          <p:cNvPicPr>
            <a:picLocks noChangeAspect="1"/>
          </p:cNvPicPr>
          <p:nvPr/>
        </p:nvPicPr>
        <p:blipFill>
          <a:blip r:embed="rId4"/>
          <a:stretch>
            <a:fillRect/>
          </a:stretch>
        </p:blipFill>
        <p:spPr>
          <a:xfrm>
            <a:off x="5029199" y="2667000"/>
            <a:ext cx="3910491" cy="3211658"/>
          </a:xfrm>
          <a:prstGeom prst="rect">
            <a:avLst/>
          </a:prstGeom>
        </p:spPr>
      </p:pic>
      <p:sp>
        <p:nvSpPr>
          <p:cNvPr id="208" name="object 161">
            <a:extLst>
              <a:ext uri="{FF2B5EF4-FFF2-40B4-BE49-F238E27FC236}">
                <a16:creationId xmlns:a16="http://schemas.microsoft.com/office/drawing/2014/main" id="{41C7C34B-5691-4991-8C69-C315BC3CCD7C}"/>
              </a:ext>
            </a:extLst>
          </p:cNvPr>
          <p:cNvSpPr txBox="1"/>
          <p:nvPr/>
        </p:nvSpPr>
        <p:spPr>
          <a:xfrm>
            <a:off x="5257800" y="3006744"/>
            <a:ext cx="1255975" cy="675249"/>
          </a:xfrm>
          <a:prstGeom prst="rect">
            <a:avLst/>
          </a:prstGeom>
          <a:solidFill>
            <a:schemeClr val="bg1"/>
          </a:solidFill>
          <a:ln>
            <a:noFill/>
          </a:ln>
        </p:spPr>
        <p:txBody>
          <a:bodyPr vert="horz" wrap="square" lIns="0" tIns="8255" rIns="0" bIns="0" rtlCol="0">
            <a:spAutoFit/>
          </a:bodyPr>
          <a:lstStyle/>
          <a:p>
            <a:pPr marL="12700" marR="5080" algn="r">
              <a:lnSpc>
                <a:spcPct val="104800"/>
              </a:lnSpc>
              <a:spcBef>
                <a:spcPts val="65"/>
              </a:spcBef>
            </a:pPr>
            <a:r>
              <a:rPr lang="en-US" sz="1050" dirty="0">
                <a:solidFill>
                  <a:srgbClr val="505050"/>
                </a:solidFill>
                <a:latin typeface="Arial" panose="020B0604020202020204" pitchFamily="34" charset="0"/>
                <a:cs typeface="Arial" panose="020B0604020202020204" pitchFamily="34" charset="0"/>
              </a:rPr>
              <a:t>Edit and approve quotes, orders and invoices on any device</a:t>
            </a:r>
            <a:endParaRPr sz="1050" dirty="0">
              <a:latin typeface="Arial" panose="020B0604020202020204" pitchFamily="34" charset="0"/>
              <a:cs typeface="Arial" panose="020B0604020202020204" pitchFamily="34" charset="0"/>
            </a:endParaRPr>
          </a:p>
        </p:txBody>
      </p:sp>
      <p:sp>
        <p:nvSpPr>
          <p:cNvPr id="209" name="object 161">
            <a:extLst>
              <a:ext uri="{FF2B5EF4-FFF2-40B4-BE49-F238E27FC236}">
                <a16:creationId xmlns:a16="http://schemas.microsoft.com/office/drawing/2014/main" id="{D1118B6B-BE43-4F53-ACC0-04B6B1474A4B}"/>
              </a:ext>
            </a:extLst>
          </p:cNvPr>
          <p:cNvSpPr txBox="1"/>
          <p:nvPr/>
        </p:nvSpPr>
        <p:spPr>
          <a:xfrm>
            <a:off x="3569235" y="5433753"/>
            <a:ext cx="1255975" cy="1014573"/>
          </a:xfrm>
          <a:prstGeom prst="rect">
            <a:avLst/>
          </a:prstGeom>
          <a:solidFill>
            <a:schemeClr val="bg1"/>
          </a:solidFill>
          <a:ln>
            <a:noFill/>
          </a:ln>
        </p:spPr>
        <p:txBody>
          <a:bodyPr vert="horz" wrap="square" lIns="0" tIns="8255" rIns="0" bIns="0" rtlCol="0">
            <a:spAutoFit/>
          </a:bodyPr>
          <a:lstStyle/>
          <a:p>
            <a:pPr marL="12700" marR="5080">
              <a:lnSpc>
                <a:spcPct val="104800"/>
              </a:lnSpc>
              <a:spcBef>
                <a:spcPts val="65"/>
              </a:spcBef>
            </a:pPr>
            <a:r>
              <a:rPr lang="en-US" sz="1050" dirty="0">
                <a:solidFill>
                  <a:srgbClr val="505050"/>
                </a:solidFill>
                <a:latin typeface="Arial" panose="020B0604020202020204" pitchFamily="34" charset="0"/>
                <a:cs typeface="Arial" panose="020B0604020202020204" pitchFamily="34" charset="0"/>
              </a:rPr>
              <a:t>Access inventory information and create purchase orders, quotes and invoices right from Microsoft Outlook</a:t>
            </a:r>
            <a:endParaRPr sz="1050"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825033" y="617626"/>
            <a:ext cx="4363601" cy="342823"/>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5266227" y="1515951"/>
            <a:ext cx="1502314" cy="492251"/>
          </a:xfrm>
          <a:prstGeom prst="rect">
            <a:avLst/>
          </a:prstGeom>
        </p:spPr>
        <p:txBody>
          <a:bodyPr vert="horz" wrap="square" lIns="0" tIns="12700" rIns="0" bIns="0" rtlCol="0">
            <a:spAutoFit/>
          </a:bodyPr>
          <a:lstStyle/>
          <a:p>
            <a:pPr marL="12700" marR="5080" indent="138430" algn="r">
              <a:lnSpc>
                <a:spcPct val="101099"/>
              </a:lnSpc>
              <a:spcBef>
                <a:spcPts val="100"/>
              </a:spcBef>
            </a:pPr>
            <a:r>
              <a:rPr sz="1050" dirty="0">
                <a:solidFill>
                  <a:srgbClr val="505050"/>
                </a:solidFill>
                <a:latin typeface="Arial "/>
                <a:cs typeface="Arial Black"/>
              </a:rPr>
              <a:t>Use Microsoft Word to  modify quote and invoice  templates in Dynamics</a:t>
            </a:r>
            <a:endParaRPr sz="1050" dirty="0">
              <a:latin typeface="Arial "/>
              <a:cs typeface="Arial Black"/>
            </a:endParaRPr>
          </a:p>
        </p:txBody>
      </p:sp>
      <p:sp>
        <p:nvSpPr>
          <p:cNvPr id="5" name="object 5"/>
          <p:cNvSpPr/>
          <p:nvPr/>
        </p:nvSpPr>
        <p:spPr>
          <a:xfrm>
            <a:off x="6880161" y="1528584"/>
            <a:ext cx="0" cy="424180"/>
          </a:xfrm>
          <a:custGeom>
            <a:avLst/>
            <a:gdLst/>
            <a:ahLst/>
            <a:cxnLst/>
            <a:rect l="l" t="t" r="r" b="b"/>
            <a:pathLst>
              <a:path h="424180">
                <a:moveTo>
                  <a:pt x="0" y="0"/>
                </a:moveTo>
                <a:lnTo>
                  <a:pt x="0" y="423672"/>
                </a:lnTo>
              </a:path>
            </a:pathLst>
          </a:custGeom>
          <a:ln w="34636">
            <a:solidFill>
              <a:srgbClr val="0072C6"/>
            </a:solidFill>
          </a:ln>
        </p:spPr>
        <p:txBody>
          <a:bodyPr wrap="square" lIns="0" tIns="0" rIns="0" bIns="0" rtlCol="0"/>
          <a:lstStyle/>
          <a:p>
            <a:endParaRPr/>
          </a:p>
        </p:txBody>
      </p:sp>
      <p:sp>
        <p:nvSpPr>
          <p:cNvPr id="6" name="object 6"/>
          <p:cNvSpPr/>
          <p:nvPr/>
        </p:nvSpPr>
        <p:spPr>
          <a:xfrm>
            <a:off x="6870077" y="1760677"/>
            <a:ext cx="340995" cy="0"/>
          </a:xfrm>
          <a:custGeom>
            <a:avLst/>
            <a:gdLst/>
            <a:ahLst/>
            <a:cxnLst/>
            <a:rect l="l" t="t" r="r" b="b"/>
            <a:pathLst>
              <a:path w="340995">
                <a:moveTo>
                  <a:pt x="0" y="0"/>
                </a:moveTo>
                <a:lnTo>
                  <a:pt x="340398" y="0"/>
                </a:lnTo>
              </a:path>
            </a:pathLst>
          </a:custGeom>
          <a:ln w="8654">
            <a:solidFill>
              <a:srgbClr val="0072C6"/>
            </a:solidFill>
          </a:ln>
        </p:spPr>
        <p:txBody>
          <a:bodyPr wrap="square" lIns="0" tIns="0" rIns="0" bIns="0" rtlCol="0"/>
          <a:lstStyle/>
          <a:p>
            <a:endParaRPr/>
          </a:p>
        </p:txBody>
      </p:sp>
      <p:sp>
        <p:nvSpPr>
          <p:cNvPr id="7" name="object 7"/>
          <p:cNvSpPr/>
          <p:nvPr/>
        </p:nvSpPr>
        <p:spPr>
          <a:xfrm>
            <a:off x="7210476" y="1272641"/>
            <a:ext cx="2034539" cy="2577465"/>
          </a:xfrm>
          <a:custGeom>
            <a:avLst/>
            <a:gdLst/>
            <a:ahLst/>
            <a:cxnLst/>
            <a:rect l="l" t="t" r="r" b="b"/>
            <a:pathLst>
              <a:path w="2034540" h="2577465">
                <a:moveTo>
                  <a:pt x="0" y="2577388"/>
                </a:moveTo>
                <a:lnTo>
                  <a:pt x="2034197" y="2577388"/>
                </a:lnTo>
                <a:lnTo>
                  <a:pt x="2034197" y="0"/>
                </a:lnTo>
                <a:lnTo>
                  <a:pt x="0" y="0"/>
                </a:lnTo>
                <a:lnTo>
                  <a:pt x="0" y="2577388"/>
                </a:lnTo>
                <a:close/>
              </a:path>
            </a:pathLst>
          </a:custGeom>
          <a:solidFill>
            <a:srgbClr val="F2F2F2"/>
          </a:solidFill>
        </p:spPr>
        <p:txBody>
          <a:bodyPr wrap="square" lIns="0" tIns="0" rIns="0" bIns="0" rtlCol="0"/>
          <a:lstStyle/>
          <a:p>
            <a:endParaRPr/>
          </a:p>
        </p:txBody>
      </p:sp>
      <p:sp>
        <p:nvSpPr>
          <p:cNvPr id="8" name="object 8"/>
          <p:cNvSpPr/>
          <p:nvPr/>
        </p:nvSpPr>
        <p:spPr>
          <a:xfrm>
            <a:off x="7379207" y="1443227"/>
            <a:ext cx="1697736" cy="2252472"/>
          </a:xfrm>
          <a:prstGeom prst="rect">
            <a:avLst/>
          </a:prstGeom>
          <a:blipFill>
            <a:blip r:embed="rId3" cstate="print"/>
            <a:stretch>
              <a:fillRect/>
            </a:stretch>
          </a:blipFill>
        </p:spPr>
        <p:txBody>
          <a:bodyPr wrap="square" lIns="0" tIns="0" rIns="0" bIns="0" rtlCol="0"/>
          <a:lstStyle/>
          <a:p>
            <a:endParaRPr/>
          </a:p>
        </p:txBody>
      </p:sp>
      <p:sp>
        <p:nvSpPr>
          <p:cNvPr id="9" name="object 9"/>
          <p:cNvSpPr/>
          <p:nvPr/>
        </p:nvSpPr>
        <p:spPr>
          <a:xfrm>
            <a:off x="7002386" y="1538960"/>
            <a:ext cx="443865" cy="443865"/>
          </a:xfrm>
          <a:custGeom>
            <a:avLst/>
            <a:gdLst/>
            <a:ahLst/>
            <a:cxnLst/>
            <a:rect l="l" t="t" r="r" b="b"/>
            <a:pathLst>
              <a:path w="443865" h="443864">
                <a:moveTo>
                  <a:pt x="221856" y="0"/>
                </a:moveTo>
                <a:lnTo>
                  <a:pt x="177144" y="4504"/>
                </a:lnTo>
                <a:lnTo>
                  <a:pt x="135499" y="17423"/>
                </a:lnTo>
                <a:lnTo>
                  <a:pt x="97813" y="37865"/>
                </a:lnTo>
                <a:lnTo>
                  <a:pt x="64979" y="64938"/>
                </a:lnTo>
                <a:lnTo>
                  <a:pt x="37889" y="97751"/>
                </a:lnTo>
                <a:lnTo>
                  <a:pt x="17434" y="135413"/>
                </a:lnTo>
                <a:lnTo>
                  <a:pt x="4507" y="177032"/>
                </a:lnTo>
                <a:lnTo>
                  <a:pt x="0" y="221716"/>
                </a:lnTo>
                <a:lnTo>
                  <a:pt x="4507" y="266396"/>
                </a:lnTo>
                <a:lnTo>
                  <a:pt x="17434" y="308012"/>
                </a:lnTo>
                <a:lnTo>
                  <a:pt x="37889" y="345672"/>
                </a:lnTo>
                <a:lnTo>
                  <a:pt x="64979" y="378483"/>
                </a:lnTo>
                <a:lnTo>
                  <a:pt x="97813" y="405556"/>
                </a:lnTo>
                <a:lnTo>
                  <a:pt x="135499" y="425997"/>
                </a:lnTo>
                <a:lnTo>
                  <a:pt x="177144" y="438916"/>
                </a:lnTo>
                <a:lnTo>
                  <a:pt x="221856" y="443420"/>
                </a:lnTo>
                <a:lnTo>
                  <a:pt x="266568" y="438916"/>
                </a:lnTo>
                <a:lnTo>
                  <a:pt x="308211" y="425997"/>
                </a:lnTo>
                <a:lnTo>
                  <a:pt x="345895" y="405556"/>
                </a:lnTo>
                <a:lnTo>
                  <a:pt x="378726" y="378483"/>
                </a:lnTo>
                <a:lnTo>
                  <a:pt x="405814" y="345672"/>
                </a:lnTo>
                <a:lnTo>
                  <a:pt x="426267" y="308012"/>
                </a:lnTo>
                <a:lnTo>
                  <a:pt x="439193" y="266396"/>
                </a:lnTo>
                <a:lnTo>
                  <a:pt x="443699" y="221716"/>
                </a:lnTo>
                <a:lnTo>
                  <a:pt x="439193" y="177032"/>
                </a:lnTo>
                <a:lnTo>
                  <a:pt x="426267" y="135413"/>
                </a:lnTo>
                <a:lnTo>
                  <a:pt x="405814" y="97751"/>
                </a:lnTo>
                <a:lnTo>
                  <a:pt x="378726" y="64938"/>
                </a:lnTo>
                <a:lnTo>
                  <a:pt x="345895" y="37865"/>
                </a:lnTo>
                <a:lnTo>
                  <a:pt x="308211" y="17423"/>
                </a:lnTo>
                <a:lnTo>
                  <a:pt x="266568" y="4504"/>
                </a:lnTo>
                <a:lnTo>
                  <a:pt x="221856" y="0"/>
                </a:lnTo>
                <a:close/>
              </a:path>
            </a:pathLst>
          </a:custGeom>
          <a:solidFill>
            <a:srgbClr val="FFFFFF"/>
          </a:solidFill>
        </p:spPr>
        <p:txBody>
          <a:bodyPr wrap="square" lIns="0" tIns="0" rIns="0" bIns="0" rtlCol="0"/>
          <a:lstStyle/>
          <a:p>
            <a:endParaRPr/>
          </a:p>
        </p:txBody>
      </p:sp>
      <p:sp>
        <p:nvSpPr>
          <p:cNvPr id="10" name="object 10"/>
          <p:cNvSpPr/>
          <p:nvPr/>
        </p:nvSpPr>
        <p:spPr>
          <a:xfrm>
            <a:off x="7002386" y="1538960"/>
            <a:ext cx="443865" cy="443865"/>
          </a:xfrm>
          <a:custGeom>
            <a:avLst/>
            <a:gdLst/>
            <a:ahLst/>
            <a:cxnLst/>
            <a:rect l="l" t="t" r="r" b="b"/>
            <a:pathLst>
              <a:path w="443865" h="443864">
                <a:moveTo>
                  <a:pt x="0" y="221706"/>
                </a:moveTo>
                <a:lnTo>
                  <a:pt x="4507" y="177025"/>
                </a:lnTo>
                <a:lnTo>
                  <a:pt x="17434" y="135408"/>
                </a:lnTo>
                <a:lnTo>
                  <a:pt x="37888" y="97748"/>
                </a:lnTo>
                <a:lnTo>
                  <a:pt x="64978" y="64936"/>
                </a:lnTo>
                <a:lnTo>
                  <a:pt x="97812" y="37864"/>
                </a:lnTo>
                <a:lnTo>
                  <a:pt x="135497" y="17422"/>
                </a:lnTo>
                <a:lnTo>
                  <a:pt x="177141" y="4504"/>
                </a:lnTo>
                <a:lnTo>
                  <a:pt x="221851" y="0"/>
                </a:lnTo>
                <a:lnTo>
                  <a:pt x="266562" y="4504"/>
                </a:lnTo>
                <a:lnTo>
                  <a:pt x="308206" y="17422"/>
                </a:lnTo>
                <a:lnTo>
                  <a:pt x="345891" y="37864"/>
                </a:lnTo>
                <a:lnTo>
                  <a:pt x="378724" y="64936"/>
                </a:lnTo>
                <a:lnTo>
                  <a:pt x="405815" y="97748"/>
                </a:lnTo>
                <a:lnTo>
                  <a:pt x="426269" y="135408"/>
                </a:lnTo>
                <a:lnTo>
                  <a:pt x="439196" y="177025"/>
                </a:lnTo>
                <a:lnTo>
                  <a:pt x="443703" y="221706"/>
                </a:lnTo>
                <a:lnTo>
                  <a:pt x="439196" y="266388"/>
                </a:lnTo>
                <a:lnTo>
                  <a:pt x="426269" y="308005"/>
                </a:lnTo>
                <a:lnTo>
                  <a:pt x="405815" y="345665"/>
                </a:lnTo>
                <a:lnTo>
                  <a:pt x="378724" y="378477"/>
                </a:lnTo>
                <a:lnTo>
                  <a:pt x="345891" y="405549"/>
                </a:lnTo>
                <a:lnTo>
                  <a:pt x="308206" y="425990"/>
                </a:lnTo>
                <a:lnTo>
                  <a:pt x="266562" y="438909"/>
                </a:lnTo>
                <a:lnTo>
                  <a:pt x="221851" y="443413"/>
                </a:lnTo>
                <a:lnTo>
                  <a:pt x="177141" y="438909"/>
                </a:lnTo>
                <a:lnTo>
                  <a:pt x="135497" y="425990"/>
                </a:lnTo>
                <a:lnTo>
                  <a:pt x="97812" y="405549"/>
                </a:lnTo>
                <a:lnTo>
                  <a:pt x="64978" y="378477"/>
                </a:lnTo>
                <a:lnTo>
                  <a:pt x="37888" y="345665"/>
                </a:lnTo>
                <a:lnTo>
                  <a:pt x="17434" y="308005"/>
                </a:lnTo>
                <a:lnTo>
                  <a:pt x="4507" y="266388"/>
                </a:lnTo>
                <a:lnTo>
                  <a:pt x="0" y="221706"/>
                </a:lnTo>
                <a:close/>
              </a:path>
            </a:pathLst>
          </a:custGeom>
          <a:ln w="8656">
            <a:solidFill>
              <a:srgbClr val="00317B"/>
            </a:solidFill>
          </a:ln>
        </p:spPr>
        <p:txBody>
          <a:bodyPr wrap="square" lIns="0" tIns="0" rIns="0" bIns="0" rtlCol="0"/>
          <a:lstStyle/>
          <a:p>
            <a:endParaRPr/>
          </a:p>
        </p:txBody>
      </p:sp>
      <p:sp>
        <p:nvSpPr>
          <p:cNvPr id="11" name="object 11"/>
          <p:cNvSpPr/>
          <p:nvPr/>
        </p:nvSpPr>
        <p:spPr>
          <a:xfrm>
            <a:off x="7092695" y="1635251"/>
            <a:ext cx="265175" cy="249936"/>
          </a:xfrm>
          <a:prstGeom prst="rect">
            <a:avLst/>
          </a:prstGeom>
          <a:blipFill>
            <a:blip r:embed="rId4" cstate="print"/>
            <a:stretch>
              <a:fillRect/>
            </a:stretch>
          </a:blipFill>
        </p:spPr>
        <p:txBody>
          <a:bodyPr wrap="square" lIns="0" tIns="0" rIns="0" bIns="0" rtlCol="0"/>
          <a:lstStyle/>
          <a:p>
            <a:endParaRPr/>
          </a:p>
        </p:txBody>
      </p:sp>
      <p:sp>
        <p:nvSpPr>
          <p:cNvPr id="12" name="object 12"/>
          <p:cNvSpPr txBox="1"/>
          <p:nvPr/>
        </p:nvSpPr>
        <p:spPr>
          <a:xfrm>
            <a:off x="5670550" y="3219978"/>
            <a:ext cx="1077595" cy="818622"/>
          </a:xfrm>
          <a:prstGeom prst="rect">
            <a:avLst/>
          </a:prstGeom>
        </p:spPr>
        <p:txBody>
          <a:bodyPr vert="horz" wrap="square" lIns="0" tIns="12700" rIns="0" bIns="0" rtlCol="0">
            <a:spAutoFit/>
          </a:bodyPr>
          <a:lstStyle/>
          <a:p>
            <a:pPr marL="12700" marR="5080">
              <a:lnSpc>
                <a:spcPct val="100699"/>
              </a:lnSpc>
              <a:spcBef>
                <a:spcPts val="100"/>
              </a:spcBef>
            </a:pPr>
            <a:r>
              <a:rPr sz="1050" dirty="0">
                <a:solidFill>
                  <a:srgbClr val="505050"/>
                </a:solidFill>
                <a:latin typeface="Arial "/>
                <a:cs typeface="Arial Black"/>
              </a:rPr>
              <a:t>Set up or update  customers and  vendors in Dynamics  365 from Outlook</a:t>
            </a:r>
            <a:endParaRPr sz="1050" dirty="0">
              <a:latin typeface="Arial "/>
              <a:cs typeface="Arial Black"/>
            </a:endParaRPr>
          </a:p>
        </p:txBody>
      </p:sp>
      <p:sp>
        <p:nvSpPr>
          <p:cNvPr id="13" name="object 13"/>
          <p:cNvSpPr/>
          <p:nvPr/>
        </p:nvSpPr>
        <p:spPr>
          <a:xfrm>
            <a:off x="5683250" y="4062044"/>
            <a:ext cx="1106170" cy="0"/>
          </a:xfrm>
          <a:custGeom>
            <a:avLst/>
            <a:gdLst/>
            <a:ahLst/>
            <a:cxnLst/>
            <a:rect l="l" t="t" r="r" b="b"/>
            <a:pathLst>
              <a:path w="1106170">
                <a:moveTo>
                  <a:pt x="0" y="0"/>
                </a:moveTo>
                <a:lnTo>
                  <a:pt x="1105591" y="0"/>
                </a:lnTo>
              </a:path>
            </a:pathLst>
          </a:custGeom>
          <a:ln w="34613">
            <a:solidFill>
              <a:srgbClr val="0072C6"/>
            </a:solidFill>
          </a:ln>
        </p:spPr>
        <p:txBody>
          <a:bodyPr wrap="square" lIns="0" tIns="0" rIns="0" bIns="0" rtlCol="0"/>
          <a:lstStyle/>
          <a:p>
            <a:endParaRPr/>
          </a:p>
        </p:txBody>
      </p:sp>
      <p:sp>
        <p:nvSpPr>
          <p:cNvPr id="14" name="object 14"/>
          <p:cNvSpPr/>
          <p:nvPr/>
        </p:nvSpPr>
        <p:spPr>
          <a:xfrm>
            <a:off x="6270625" y="4062043"/>
            <a:ext cx="0" cy="478790"/>
          </a:xfrm>
          <a:custGeom>
            <a:avLst/>
            <a:gdLst/>
            <a:ahLst/>
            <a:cxnLst/>
            <a:rect l="l" t="t" r="r" b="b"/>
            <a:pathLst>
              <a:path h="478789">
                <a:moveTo>
                  <a:pt x="0" y="478397"/>
                </a:moveTo>
                <a:lnTo>
                  <a:pt x="0" y="0"/>
                </a:lnTo>
              </a:path>
            </a:pathLst>
          </a:custGeom>
          <a:ln w="8659">
            <a:solidFill>
              <a:srgbClr val="0072C6"/>
            </a:solidFill>
          </a:ln>
        </p:spPr>
        <p:txBody>
          <a:bodyPr wrap="square" lIns="0" tIns="0" rIns="0" bIns="0" rtlCol="0"/>
          <a:lstStyle/>
          <a:p>
            <a:endParaRPr/>
          </a:p>
        </p:txBody>
      </p:sp>
      <p:sp>
        <p:nvSpPr>
          <p:cNvPr id="59" name="object 59"/>
          <p:cNvSpPr txBox="1"/>
          <p:nvPr/>
        </p:nvSpPr>
        <p:spPr>
          <a:xfrm>
            <a:off x="799523" y="1256885"/>
            <a:ext cx="4136390" cy="3460691"/>
          </a:xfrm>
          <a:prstGeom prst="rect">
            <a:avLst/>
          </a:prstGeom>
        </p:spPr>
        <p:txBody>
          <a:bodyPr vert="horz" wrap="square" lIns="0" tIns="9525" rIns="0" bIns="0" rtlCol="0">
            <a:spAutoFit/>
          </a:bodyPr>
          <a:lstStyle/>
          <a:p>
            <a:pPr marL="12700" marR="193675">
              <a:lnSpc>
                <a:spcPct val="104099"/>
              </a:lnSpc>
              <a:spcBef>
                <a:spcPts val="75"/>
              </a:spcBef>
            </a:pPr>
            <a:r>
              <a:rPr sz="1050" dirty="0">
                <a:solidFill>
                  <a:srgbClr val="505050"/>
                </a:solidFill>
                <a:latin typeface="Arial "/>
                <a:cs typeface="Arial Black"/>
              </a:rPr>
              <a:t>You know how critical it is to keep your sales team connected in  the office and on the go. Dynamics 365 and Office 365 simplifies  and automates daily tasks to keep your sales team focused on  managing sales.</a:t>
            </a:r>
            <a:endParaRPr sz="1050" dirty="0">
              <a:latin typeface="Arial "/>
              <a:cs typeface="Arial Black"/>
            </a:endParaRPr>
          </a:p>
          <a:p>
            <a:pPr marL="12700" marR="71755">
              <a:lnSpc>
                <a:spcPct val="103800"/>
              </a:lnSpc>
              <a:spcBef>
                <a:spcPts val="735"/>
              </a:spcBef>
            </a:pPr>
            <a:r>
              <a:rPr sz="1050" dirty="0">
                <a:solidFill>
                  <a:srgbClr val="505050"/>
                </a:solidFill>
                <a:latin typeface="Arial "/>
                <a:cs typeface="Arial Black"/>
              </a:rPr>
              <a:t>Your sales rep receives an email from a customer requesting a  quote on some items. The system recognizes the sender, enabling  him to easily pull up customer card within Outlook. From this  dashboard, he reviews the account – including the customer’s  existing quotes, ongoing orders, and sales history. As he’s creating  the quote, customer and product information auto-populate,  helping him get it done faster.</a:t>
            </a:r>
            <a:endParaRPr sz="1050" dirty="0">
              <a:latin typeface="Arial "/>
              <a:cs typeface="Arial Black"/>
            </a:endParaRPr>
          </a:p>
          <a:p>
            <a:pPr marL="12700" marR="5080">
              <a:lnSpc>
                <a:spcPct val="103800"/>
              </a:lnSpc>
              <a:spcBef>
                <a:spcPts val="730"/>
              </a:spcBef>
            </a:pPr>
            <a:r>
              <a:rPr sz="1050" dirty="0">
                <a:solidFill>
                  <a:srgbClr val="505050"/>
                </a:solidFill>
                <a:latin typeface="Arial "/>
                <a:cs typeface="Arial Black"/>
              </a:rPr>
              <a:t>While he was sending the sales quote, a note hit his inbox from a  potential customer he met at a recent event. The system recognizes  that their email address is not in the customer database, and  prompts him to add them. Without leaving Outlook, he creates  their profile in the Dynamics 365 app.</a:t>
            </a:r>
            <a:endParaRPr sz="1050" dirty="0">
              <a:latin typeface="Arial "/>
              <a:cs typeface="Arial Black"/>
            </a:endParaRPr>
          </a:p>
          <a:p>
            <a:pPr marL="12700" marR="86360">
              <a:lnSpc>
                <a:spcPct val="103800"/>
              </a:lnSpc>
              <a:spcBef>
                <a:spcPts val="735"/>
              </a:spcBef>
            </a:pPr>
            <a:r>
              <a:rPr sz="1050" dirty="0">
                <a:solidFill>
                  <a:srgbClr val="505050"/>
                </a:solidFill>
                <a:latin typeface="Arial "/>
                <a:cs typeface="Arial Black"/>
              </a:rPr>
              <a:t>This kind of automation reduces time spent on administrative  tasks, allowing your sales team to quickly respond to inquiries and  ultimately improve customer interactions.</a:t>
            </a:r>
            <a:endParaRPr sz="1050" dirty="0">
              <a:latin typeface="Arial "/>
              <a:cs typeface="Arial Black"/>
            </a:endParaRPr>
          </a:p>
        </p:txBody>
      </p:sp>
      <p:sp>
        <p:nvSpPr>
          <p:cNvPr id="110" name="object 110"/>
          <p:cNvSpPr txBox="1">
            <a:spLocks noGrp="1"/>
          </p:cNvSpPr>
          <p:nvPr>
            <p:ph type="sldNum" sz="quarter" idx="7"/>
          </p:nvPr>
        </p:nvSpPr>
        <p:spPr>
          <a:prstGeom prst="rect">
            <a:avLst/>
          </a:prstGeom>
        </p:spPr>
        <p:txBody>
          <a:bodyPr vert="horz" wrap="square" lIns="0" tIns="27305" rIns="0" bIns="0" rtlCol="0">
            <a:spAutoFit/>
          </a:bodyPr>
          <a:lstStyle/>
          <a:p>
            <a:pPr marL="25400">
              <a:lnSpc>
                <a:spcPct val="100000"/>
              </a:lnSpc>
              <a:spcBef>
                <a:spcPts val="215"/>
              </a:spcBef>
            </a:pPr>
            <a:fld id="{81D60167-4931-47E6-BA6A-407CBD079E47}" type="slidenum">
              <a:rPr spc="-120" dirty="0"/>
              <a:t>6</a:t>
            </a:fld>
            <a:endParaRPr spc="-120" dirty="0"/>
          </a:p>
        </p:txBody>
      </p:sp>
      <p:pic>
        <p:nvPicPr>
          <p:cNvPr id="111" name="Picture 110">
            <a:extLst>
              <a:ext uri="{FF2B5EF4-FFF2-40B4-BE49-F238E27FC236}">
                <a16:creationId xmlns:a16="http://schemas.microsoft.com/office/drawing/2014/main" id="{CB03A6C0-C89C-4B91-8524-BA6989152987}"/>
              </a:ext>
            </a:extLst>
          </p:cNvPr>
          <p:cNvPicPr>
            <a:picLocks noChangeAspect="1"/>
          </p:cNvPicPr>
          <p:nvPr/>
        </p:nvPicPr>
        <p:blipFill>
          <a:blip r:embed="rId5"/>
          <a:stretch>
            <a:fillRect/>
          </a:stretch>
        </p:blipFill>
        <p:spPr>
          <a:xfrm>
            <a:off x="1066800" y="5105400"/>
            <a:ext cx="3573866" cy="2024260"/>
          </a:xfrm>
          <a:prstGeom prst="rect">
            <a:avLst/>
          </a:prstGeom>
        </p:spPr>
      </p:pic>
      <p:pic>
        <p:nvPicPr>
          <p:cNvPr id="112" name="Picture 111">
            <a:extLst>
              <a:ext uri="{FF2B5EF4-FFF2-40B4-BE49-F238E27FC236}">
                <a16:creationId xmlns:a16="http://schemas.microsoft.com/office/drawing/2014/main" id="{1F763A5F-D67C-4ABB-BC7B-AAC41F1F16EB}"/>
              </a:ext>
            </a:extLst>
          </p:cNvPr>
          <p:cNvPicPr>
            <a:picLocks noChangeAspect="1"/>
          </p:cNvPicPr>
          <p:nvPr/>
        </p:nvPicPr>
        <p:blipFill>
          <a:blip r:embed="rId6"/>
          <a:stretch>
            <a:fillRect/>
          </a:stretch>
        </p:blipFill>
        <p:spPr>
          <a:xfrm>
            <a:off x="4648200" y="4495800"/>
            <a:ext cx="4387621" cy="236931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16577" y="5264995"/>
            <a:ext cx="1065806" cy="818622"/>
          </a:xfrm>
          <a:prstGeom prst="rect">
            <a:avLst/>
          </a:prstGeom>
        </p:spPr>
        <p:txBody>
          <a:bodyPr vert="horz" wrap="square" lIns="0" tIns="12700" rIns="0" bIns="0" rtlCol="0">
            <a:spAutoFit/>
          </a:bodyPr>
          <a:lstStyle/>
          <a:p>
            <a:pPr marL="12700" marR="5080" indent="-635" algn="ctr">
              <a:lnSpc>
                <a:spcPct val="101099"/>
              </a:lnSpc>
              <a:spcBef>
                <a:spcPts val="100"/>
              </a:spcBef>
            </a:pPr>
            <a:r>
              <a:rPr sz="1050" dirty="0">
                <a:solidFill>
                  <a:srgbClr val="505050"/>
                </a:solidFill>
                <a:latin typeface="Arial" panose="020B0604020202020204" pitchFamily="34" charset="0"/>
                <a:cs typeface="Arial" panose="020B0604020202020204" pitchFamily="34" charset="0"/>
              </a:rPr>
              <a:t>Connect  Dynamics 365  data to Power BI  for advanced  analytics</a:t>
            </a:r>
            <a:endParaRPr sz="1050" dirty="0">
              <a:latin typeface="Arial" panose="020B0604020202020204" pitchFamily="34" charset="0"/>
              <a:cs typeface="Arial" panose="020B0604020202020204" pitchFamily="34" charset="0"/>
            </a:endParaRPr>
          </a:p>
        </p:txBody>
      </p:sp>
      <p:sp>
        <p:nvSpPr>
          <p:cNvPr id="3" name="object 3"/>
          <p:cNvSpPr/>
          <p:nvPr/>
        </p:nvSpPr>
        <p:spPr>
          <a:xfrm>
            <a:off x="1255191" y="4596892"/>
            <a:ext cx="495300" cy="591185"/>
          </a:xfrm>
          <a:custGeom>
            <a:avLst/>
            <a:gdLst/>
            <a:ahLst/>
            <a:cxnLst/>
            <a:rect l="l" t="t" r="r" b="b"/>
            <a:pathLst>
              <a:path w="495300" h="591185">
                <a:moveTo>
                  <a:pt x="0" y="590574"/>
                </a:moveTo>
                <a:lnTo>
                  <a:pt x="0" y="295287"/>
                </a:lnTo>
                <a:lnTo>
                  <a:pt x="495105" y="295287"/>
                </a:lnTo>
                <a:lnTo>
                  <a:pt x="495105" y="0"/>
                </a:lnTo>
              </a:path>
            </a:pathLst>
          </a:custGeom>
          <a:ln w="8655">
            <a:solidFill>
              <a:srgbClr val="0072C6"/>
            </a:solidFill>
          </a:ln>
        </p:spPr>
        <p:txBody>
          <a:bodyPr wrap="square" lIns="0" tIns="0" rIns="0" bIns="0" rtlCol="0"/>
          <a:lstStyle/>
          <a:p>
            <a:endParaRPr/>
          </a:p>
        </p:txBody>
      </p:sp>
      <p:sp>
        <p:nvSpPr>
          <p:cNvPr id="4" name="object 4"/>
          <p:cNvSpPr/>
          <p:nvPr/>
        </p:nvSpPr>
        <p:spPr>
          <a:xfrm>
            <a:off x="827021" y="5218849"/>
            <a:ext cx="856615" cy="0"/>
          </a:xfrm>
          <a:custGeom>
            <a:avLst/>
            <a:gdLst/>
            <a:ahLst/>
            <a:cxnLst/>
            <a:rect l="l" t="t" r="r" b="b"/>
            <a:pathLst>
              <a:path w="856614">
                <a:moveTo>
                  <a:pt x="856211" y="0"/>
                </a:moveTo>
                <a:lnTo>
                  <a:pt x="0" y="0"/>
                </a:lnTo>
              </a:path>
            </a:pathLst>
          </a:custGeom>
          <a:ln w="34613">
            <a:solidFill>
              <a:srgbClr val="0072C6"/>
            </a:solidFill>
          </a:ln>
        </p:spPr>
        <p:txBody>
          <a:bodyPr wrap="square" lIns="0" tIns="0" rIns="0" bIns="0" rtlCol="0"/>
          <a:lstStyle/>
          <a:p>
            <a:endParaRPr/>
          </a:p>
        </p:txBody>
      </p:sp>
      <p:sp>
        <p:nvSpPr>
          <p:cNvPr id="5" name="object 5"/>
          <p:cNvSpPr/>
          <p:nvPr/>
        </p:nvSpPr>
        <p:spPr>
          <a:xfrm>
            <a:off x="5599277" y="4594974"/>
            <a:ext cx="1383030" cy="2089785"/>
          </a:xfrm>
          <a:custGeom>
            <a:avLst/>
            <a:gdLst/>
            <a:ahLst/>
            <a:cxnLst/>
            <a:rect l="l" t="t" r="r" b="b"/>
            <a:pathLst>
              <a:path w="1383029" h="2089784">
                <a:moveTo>
                  <a:pt x="2717" y="0"/>
                </a:moveTo>
                <a:lnTo>
                  <a:pt x="0" y="2089503"/>
                </a:lnTo>
                <a:lnTo>
                  <a:pt x="1379461" y="756843"/>
                </a:lnTo>
                <a:lnTo>
                  <a:pt x="1382839" y="17145"/>
                </a:lnTo>
                <a:lnTo>
                  <a:pt x="2717" y="0"/>
                </a:lnTo>
                <a:close/>
              </a:path>
            </a:pathLst>
          </a:custGeom>
          <a:solidFill>
            <a:srgbClr val="0072C6">
              <a:alpha val="21958"/>
            </a:srgbClr>
          </a:solidFill>
        </p:spPr>
        <p:txBody>
          <a:bodyPr wrap="square" lIns="0" tIns="0" rIns="0" bIns="0" rtlCol="0"/>
          <a:lstStyle/>
          <a:p>
            <a:endParaRPr/>
          </a:p>
        </p:txBody>
      </p:sp>
      <p:sp>
        <p:nvSpPr>
          <p:cNvPr id="6" name="object 6"/>
          <p:cNvSpPr/>
          <p:nvPr/>
        </p:nvSpPr>
        <p:spPr>
          <a:xfrm>
            <a:off x="816930" y="599986"/>
            <a:ext cx="6443761" cy="362267"/>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7278306" y="3838064"/>
            <a:ext cx="0" cy="113664"/>
          </a:xfrm>
          <a:custGeom>
            <a:avLst/>
            <a:gdLst/>
            <a:ahLst/>
            <a:cxnLst/>
            <a:rect l="l" t="t" r="r" b="b"/>
            <a:pathLst>
              <a:path h="113664">
                <a:moveTo>
                  <a:pt x="0" y="113311"/>
                </a:moveTo>
                <a:lnTo>
                  <a:pt x="0" y="0"/>
                </a:lnTo>
              </a:path>
            </a:pathLst>
          </a:custGeom>
          <a:ln w="8659">
            <a:solidFill>
              <a:srgbClr val="008272"/>
            </a:solidFill>
          </a:ln>
        </p:spPr>
        <p:txBody>
          <a:bodyPr wrap="square" lIns="0" tIns="0" rIns="0" bIns="0" rtlCol="0"/>
          <a:lstStyle/>
          <a:p>
            <a:endParaRPr/>
          </a:p>
        </p:txBody>
      </p:sp>
      <p:sp>
        <p:nvSpPr>
          <p:cNvPr id="8" name="object 8"/>
          <p:cNvSpPr txBox="1"/>
          <p:nvPr/>
        </p:nvSpPr>
        <p:spPr>
          <a:xfrm>
            <a:off x="6306171" y="4047497"/>
            <a:ext cx="1913649" cy="524503"/>
          </a:xfrm>
          <a:prstGeom prst="rect">
            <a:avLst/>
          </a:prstGeom>
        </p:spPr>
        <p:txBody>
          <a:bodyPr vert="horz" wrap="square" lIns="0" tIns="13970" rIns="0" bIns="0" rtlCol="0">
            <a:spAutoFit/>
          </a:bodyPr>
          <a:lstStyle/>
          <a:p>
            <a:pPr marL="120014" marR="5080" indent="-107950">
              <a:lnSpc>
                <a:spcPct val="100000"/>
              </a:lnSpc>
              <a:spcBef>
                <a:spcPts val="110"/>
              </a:spcBef>
            </a:pPr>
            <a:r>
              <a:rPr sz="1050" dirty="0">
                <a:solidFill>
                  <a:srgbClr val="505050"/>
                </a:solidFill>
                <a:latin typeface="Arial" panose="020B0604020202020204" pitchFamily="34" charset="0"/>
                <a:cs typeface="Arial" panose="020B0604020202020204" pitchFamily="34" charset="0"/>
              </a:rPr>
              <a:t>Refresh data in Excel without</a:t>
            </a:r>
            <a:endParaRPr lang="en-US" sz="1050" dirty="0">
              <a:solidFill>
                <a:srgbClr val="505050"/>
              </a:solidFill>
              <a:latin typeface="Arial" panose="020B0604020202020204" pitchFamily="34" charset="0"/>
              <a:cs typeface="Arial" panose="020B0604020202020204" pitchFamily="34" charset="0"/>
            </a:endParaRPr>
          </a:p>
          <a:p>
            <a:pPr marL="120014" marR="5080" indent="-107950">
              <a:lnSpc>
                <a:spcPct val="100000"/>
              </a:lnSpc>
              <a:spcBef>
                <a:spcPts val="110"/>
              </a:spcBef>
            </a:pPr>
            <a:r>
              <a:rPr sz="1050" dirty="0">
                <a:solidFill>
                  <a:srgbClr val="505050"/>
                </a:solidFill>
                <a:latin typeface="Arial" panose="020B0604020202020204" pitchFamily="34" charset="0"/>
                <a:cs typeface="Arial" panose="020B0604020202020204" pitchFamily="34" charset="0"/>
              </a:rPr>
              <a:t>having  to return to the</a:t>
            </a:r>
            <a:r>
              <a:rPr lang="en-US" sz="1050" dirty="0">
                <a:solidFill>
                  <a:srgbClr val="505050"/>
                </a:solidFill>
                <a:latin typeface="Arial" panose="020B0604020202020204" pitchFamily="34" charset="0"/>
                <a:cs typeface="Arial" panose="020B0604020202020204" pitchFamily="34" charset="0"/>
              </a:rPr>
              <a:t> </a:t>
            </a:r>
            <a:r>
              <a:rPr sz="1050" dirty="0">
                <a:solidFill>
                  <a:srgbClr val="505050"/>
                </a:solidFill>
                <a:latin typeface="Arial" panose="020B0604020202020204" pitchFamily="34" charset="0"/>
                <a:cs typeface="Arial" panose="020B0604020202020204" pitchFamily="34" charset="0"/>
              </a:rPr>
              <a:t>financial</a:t>
            </a:r>
            <a:endParaRPr lang="en-US" sz="1050" dirty="0">
              <a:solidFill>
                <a:srgbClr val="505050"/>
              </a:solidFill>
              <a:latin typeface="Arial" panose="020B0604020202020204" pitchFamily="34" charset="0"/>
              <a:cs typeface="Arial" panose="020B0604020202020204" pitchFamily="34" charset="0"/>
            </a:endParaRPr>
          </a:p>
          <a:p>
            <a:pPr marL="120014" marR="5080" indent="-107950">
              <a:lnSpc>
                <a:spcPct val="100000"/>
              </a:lnSpc>
              <a:spcBef>
                <a:spcPts val="110"/>
              </a:spcBef>
            </a:pPr>
            <a:r>
              <a:rPr lang="en-US" sz="1050" dirty="0">
                <a:solidFill>
                  <a:srgbClr val="505050"/>
                </a:solidFill>
                <a:latin typeface="Arial" panose="020B0604020202020204" pitchFamily="34" charset="0"/>
                <a:cs typeface="Arial" panose="020B0604020202020204" pitchFamily="34" charset="0"/>
              </a:rPr>
              <a:t>system</a:t>
            </a:r>
            <a:endParaRPr lang="en-US" sz="1050" dirty="0">
              <a:latin typeface="Arial" panose="020B0604020202020204" pitchFamily="34" charset="0"/>
              <a:cs typeface="Arial" panose="020B0604020202020204" pitchFamily="34" charset="0"/>
            </a:endParaRPr>
          </a:p>
        </p:txBody>
      </p:sp>
      <p:sp>
        <p:nvSpPr>
          <p:cNvPr id="9" name="object 9"/>
          <p:cNvSpPr/>
          <p:nvPr/>
        </p:nvSpPr>
        <p:spPr>
          <a:xfrm>
            <a:off x="6280162" y="3957701"/>
            <a:ext cx="1996439" cy="0"/>
          </a:xfrm>
          <a:custGeom>
            <a:avLst/>
            <a:gdLst/>
            <a:ahLst/>
            <a:cxnLst/>
            <a:rect l="l" t="t" r="r" b="b"/>
            <a:pathLst>
              <a:path w="1996440">
                <a:moveTo>
                  <a:pt x="0" y="0"/>
                </a:moveTo>
                <a:lnTo>
                  <a:pt x="1996282" y="0"/>
                </a:lnTo>
              </a:path>
            </a:pathLst>
          </a:custGeom>
          <a:ln w="34613">
            <a:solidFill>
              <a:srgbClr val="008272"/>
            </a:solidFill>
          </a:ln>
        </p:spPr>
        <p:txBody>
          <a:bodyPr wrap="square" lIns="0" tIns="0" rIns="0" bIns="0" rtlCol="0"/>
          <a:lstStyle/>
          <a:p>
            <a:endParaRPr/>
          </a:p>
        </p:txBody>
      </p:sp>
      <p:sp>
        <p:nvSpPr>
          <p:cNvPr id="10" name="object 10"/>
          <p:cNvSpPr/>
          <p:nvPr/>
        </p:nvSpPr>
        <p:spPr>
          <a:xfrm>
            <a:off x="5306288" y="1270253"/>
            <a:ext cx="3944620" cy="2281555"/>
          </a:xfrm>
          <a:custGeom>
            <a:avLst/>
            <a:gdLst/>
            <a:ahLst/>
            <a:cxnLst/>
            <a:rect l="l" t="t" r="r" b="b"/>
            <a:pathLst>
              <a:path w="3944620" h="2281554">
                <a:moveTo>
                  <a:pt x="0" y="2281148"/>
                </a:moveTo>
                <a:lnTo>
                  <a:pt x="3944023" y="2281148"/>
                </a:lnTo>
                <a:lnTo>
                  <a:pt x="3944023" y="0"/>
                </a:lnTo>
                <a:lnTo>
                  <a:pt x="0" y="0"/>
                </a:lnTo>
                <a:lnTo>
                  <a:pt x="0" y="2281148"/>
                </a:lnTo>
                <a:close/>
              </a:path>
            </a:pathLst>
          </a:custGeom>
          <a:solidFill>
            <a:srgbClr val="F2F2F2"/>
          </a:solidFill>
        </p:spPr>
        <p:txBody>
          <a:bodyPr wrap="square" lIns="0" tIns="0" rIns="0" bIns="0" rtlCol="0"/>
          <a:lstStyle/>
          <a:p>
            <a:endParaRPr/>
          </a:p>
        </p:txBody>
      </p:sp>
      <p:sp>
        <p:nvSpPr>
          <p:cNvPr id="11" name="object 11"/>
          <p:cNvSpPr/>
          <p:nvPr/>
        </p:nvSpPr>
        <p:spPr>
          <a:xfrm>
            <a:off x="5370499" y="1511388"/>
            <a:ext cx="3794760" cy="1595755"/>
          </a:xfrm>
          <a:custGeom>
            <a:avLst/>
            <a:gdLst/>
            <a:ahLst/>
            <a:cxnLst/>
            <a:rect l="l" t="t" r="r" b="b"/>
            <a:pathLst>
              <a:path w="3794759" h="1595755">
                <a:moveTo>
                  <a:pt x="0" y="1595284"/>
                </a:moveTo>
                <a:lnTo>
                  <a:pt x="3794137" y="1595284"/>
                </a:lnTo>
                <a:lnTo>
                  <a:pt x="3794137" y="0"/>
                </a:lnTo>
                <a:lnTo>
                  <a:pt x="0" y="0"/>
                </a:lnTo>
                <a:lnTo>
                  <a:pt x="0" y="1595284"/>
                </a:lnTo>
                <a:close/>
              </a:path>
            </a:pathLst>
          </a:custGeom>
          <a:solidFill>
            <a:srgbClr val="FFFFFF"/>
          </a:solidFill>
        </p:spPr>
        <p:txBody>
          <a:bodyPr wrap="square" lIns="0" tIns="0" rIns="0" bIns="0" rtlCol="0"/>
          <a:lstStyle/>
          <a:p>
            <a:endParaRPr/>
          </a:p>
        </p:txBody>
      </p:sp>
      <p:sp>
        <p:nvSpPr>
          <p:cNvPr id="12" name="object 12"/>
          <p:cNvSpPr/>
          <p:nvPr/>
        </p:nvSpPr>
        <p:spPr>
          <a:xfrm>
            <a:off x="6333680" y="1682060"/>
            <a:ext cx="2809875" cy="94615"/>
          </a:xfrm>
          <a:custGeom>
            <a:avLst/>
            <a:gdLst/>
            <a:ahLst/>
            <a:cxnLst/>
            <a:rect l="l" t="t" r="r" b="b"/>
            <a:pathLst>
              <a:path w="2809875" h="94614">
                <a:moveTo>
                  <a:pt x="0" y="94022"/>
                </a:moveTo>
                <a:lnTo>
                  <a:pt x="2809684" y="94022"/>
                </a:lnTo>
                <a:lnTo>
                  <a:pt x="2809684" y="0"/>
                </a:lnTo>
                <a:lnTo>
                  <a:pt x="0" y="0"/>
                </a:lnTo>
                <a:lnTo>
                  <a:pt x="0" y="94022"/>
                </a:lnTo>
                <a:close/>
              </a:path>
            </a:pathLst>
          </a:custGeom>
          <a:solidFill>
            <a:srgbClr val="FFFFFF"/>
          </a:solidFill>
        </p:spPr>
        <p:txBody>
          <a:bodyPr wrap="square" lIns="0" tIns="0" rIns="0" bIns="0" rtlCol="0"/>
          <a:lstStyle/>
          <a:p>
            <a:endParaRPr/>
          </a:p>
        </p:txBody>
      </p:sp>
      <p:sp>
        <p:nvSpPr>
          <p:cNvPr id="13" name="object 13"/>
          <p:cNvSpPr/>
          <p:nvPr/>
        </p:nvSpPr>
        <p:spPr>
          <a:xfrm>
            <a:off x="6333680" y="1682064"/>
            <a:ext cx="2809875" cy="94615"/>
          </a:xfrm>
          <a:custGeom>
            <a:avLst/>
            <a:gdLst/>
            <a:ahLst/>
            <a:cxnLst/>
            <a:rect l="l" t="t" r="r" b="b"/>
            <a:pathLst>
              <a:path w="2809875" h="94614">
                <a:moveTo>
                  <a:pt x="0" y="0"/>
                </a:moveTo>
                <a:lnTo>
                  <a:pt x="2809692" y="0"/>
                </a:lnTo>
                <a:lnTo>
                  <a:pt x="2809692" y="94022"/>
                </a:lnTo>
                <a:lnTo>
                  <a:pt x="0" y="94022"/>
                </a:lnTo>
                <a:lnTo>
                  <a:pt x="0" y="0"/>
                </a:lnTo>
                <a:close/>
              </a:path>
            </a:pathLst>
          </a:custGeom>
          <a:ln w="8653">
            <a:solidFill>
              <a:srgbClr val="BFBFBF"/>
            </a:solidFill>
          </a:ln>
        </p:spPr>
        <p:txBody>
          <a:bodyPr wrap="square" lIns="0" tIns="0" rIns="0" bIns="0" rtlCol="0"/>
          <a:lstStyle/>
          <a:p>
            <a:endParaRPr/>
          </a:p>
        </p:txBody>
      </p:sp>
      <p:sp>
        <p:nvSpPr>
          <p:cNvPr id="14" name="object 14"/>
          <p:cNvSpPr/>
          <p:nvPr/>
        </p:nvSpPr>
        <p:spPr>
          <a:xfrm>
            <a:off x="5486323" y="1877978"/>
            <a:ext cx="2367915" cy="143510"/>
          </a:xfrm>
          <a:custGeom>
            <a:avLst/>
            <a:gdLst/>
            <a:ahLst/>
            <a:cxnLst/>
            <a:rect l="l" t="t" r="r" b="b"/>
            <a:pathLst>
              <a:path w="2367915" h="143510">
                <a:moveTo>
                  <a:pt x="0" y="143150"/>
                </a:moveTo>
                <a:lnTo>
                  <a:pt x="2367711" y="143150"/>
                </a:lnTo>
                <a:lnTo>
                  <a:pt x="2367711" y="0"/>
                </a:lnTo>
                <a:lnTo>
                  <a:pt x="0" y="0"/>
                </a:lnTo>
                <a:lnTo>
                  <a:pt x="0" y="143150"/>
                </a:lnTo>
                <a:close/>
              </a:path>
            </a:pathLst>
          </a:custGeom>
          <a:solidFill>
            <a:srgbClr val="0072C6"/>
          </a:solidFill>
        </p:spPr>
        <p:txBody>
          <a:bodyPr wrap="square" lIns="0" tIns="0" rIns="0" bIns="0" rtlCol="0"/>
          <a:lstStyle/>
          <a:p>
            <a:endParaRPr/>
          </a:p>
        </p:txBody>
      </p:sp>
      <p:sp>
        <p:nvSpPr>
          <p:cNvPr id="15" name="object 15"/>
          <p:cNvSpPr/>
          <p:nvPr/>
        </p:nvSpPr>
        <p:spPr>
          <a:xfrm>
            <a:off x="6547281" y="1877978"/>
            <a:ext cx="1905" cy="1270"/>
          </a:xfrm>
          <a:custGeom>
            <a:avLst/>
            <a:gdLst/>
            <a:ahLst/>
            <a:cxnLst/>
            <a:rect l="l" t="t" r="r" b="b"/>
            <a:pathLst>
              <a:path w="1904" h="1269">
                <a:moveTo>
                  <a:pt x="0" y="808"/>
                </a:moveTo>
                <a:lnTo>
                  <a:pt x="1890" y="808"/>
                </a:lnTo>
                <a:lnTo>
                  <a:pt x="1890" y="0"/>
                </a:lnTo>
                <a:lnTo>
                  <a:pt x="0" y="0"/>
                </a:lnTo>
                <a:lnTo>
                  <a:pt x="0" y="808"/>
                </a:lnTo>
                <a:close/>
              </a:path>
            </a:pathLst>
          </a:custGeom>
          <a:solidFill>
            <a:srgbClr val="D4D4D4"/>
          </a:solidFill>
        </p:spPr>
        <p:txBody>
          <a:bodyPr wrap="square" lIns="0" tIns="0" rIns="0" bIns="0" rtlCol="0"/>
          <a:lstStyle/>
          <a:p>
            <a:endParaRPr/>
          </a:p>
        </p:txBody>
      </p:sp>
      <p:sp>
        <p:nvSpPr>
          <p:cNvPr id="16" name="object 16"/>
          <p:cNvSpPr/>
          <p:nvPr/>
        </p:nvSpPr>
        <p:spPr>
          <a:xfrm>
            <a:off x="7254532" y="1877978"/>
            <a:ext cx="1905" cy="1270"/>
          </a:xfrm>
          <a:custGeom>
            <a:avLst/>
            <a:gdLst/>
            <a:ahLst/>
            <a:cxnLst/>
            <a:rect l="l" t="t" r="r" b="b"/>
            <a:pathLst>
              <a:path w="1904" h="1269">
                <a:moveTo>
                  <a:pt x="0" y="808"/>
                </a:moveTo>
                <a:lnTo>
                  <a:pt x="1511" y="808"/>
                </a:lnTo>
                <a:lnTo>
                  <a:pt x="1511" y="0"/>
                </a:lnTo>
                <a:lnTo>
                  <a:pt x="0" y="0"/>
                </a:lnTo>
                <a:lnTo>
                  <a:pt x="0" y="808"/>
                </a:lnTo>
                <a:close/>
              </a:path>
            </a:pathLst>
          </a:custGeom>
          <a:solidFill>
            <a:srgbClr val="D4D4D4"/>
          </a:solidFill>
        </p:spPr>
        <p:txBody>
          <a:bodyPr wrap="square" lIns="0" tIns="0" rIns="0" bIns="0" rtlCol="0"/>
          <a:lstStyle/>
          <a:p>
            <a:endParaRPr/>
          </a:p>
        </p:txBody>
      </p:sp>
      <p:sp>
        <p:nvSpPr>
          <p:cNvPr id="17" name="object 17"/>
          <p:cNvSpPr/>
          <p:nvPr/>
        </p:nvSpPr>
        <p:spPr>
          <a:xfrm>
            <a:off x="7849552" y="3101838"/>
            <a:ext cx="5080" cy="0"/>
          </a:xfrm>
          <a:custGeom>
            <a:avLst/>
            <a:gdLst/>
            <a:ahLst/>
            <a:cxnLst/>
            <a:rect l="l" t="t" r="r" b="b"/>
            <a:pathLst>
              <a:path w="5079">
                <a:moveTo>
                  <a:pt x="0" y="0"/>
                </a:moveTo>
                <a:lnTo>
                  <a:pt x="4825" y="0"/>
                </a:lnTo>
              </a:path>
            </a:pathLst>
          </a:custGeom>
          <a:ln w="4044">
            <a:solidFill>
              <a:srgbClr val="D4D4D4"/>
            </a:solidFill>
          </a:ln>
        </p:spPr>
        <p:txBody>
          <a:bodyPr wrap="square" lIns="0" tIns="0" rIns="0" bIns="0" rtlCol="0"/>
          <a:lstStyle/>
          <a:p>
            <a:endParaRPr/>
          </a:p>
        </p:txBody>
      </p:sp>
      <p:sp>
        <p:nvSpPr>
          <p:cNvPr id="18" name="object 18"/>
          <p:cNvSpPr/>
          <p:nvPr/>
        </p:nvSpPr>
        <p:spPr>
          <a:xfrm>
            <a:off x="5874134" y="3101838"/>
            <a:ext cx="62865" cy="0"/>
          </a:xfrm>
          <a:custGeom>
            <a:avLst/>
            <a:gdLst/>
            <a:ahLst/>
            <a:cxnLst/>
            <a:rect l="l" t="t" r="r" b="b"/>
            <a:pathLst>
              <a:path w="62864">
                <a:moveTo>
                  <a:pt x="0" y="0"/>
                </a:moveTo>
                <a:lnTo>
                  <a:pt x="62594" y="0"/>
                </a:lnTo>
              </a:path>
            </a:pathLst>
          </a:custGeom>
          <a:ln w="4044">
            <a:solidFill>
              <a:srgbClr val="D4D4D4"/>
            </a:solidFill>
          </a:ln>
        </p:spPr>
        <p:txBody>
          <a:bodyPr wrap="square" lIns="0" tIns="0" rIns="0" bIns="0" rtlCol="0"/>
          <a:lstStyle/>
          <a:p>
            <a:endParaRPr/>
          </a:p>
        </p:txBody>
      </p:sp>
      <p:sp>
        <p:nvSpPr>
          <p:cNvPr id="19" name="object 19"/>
          <p:cNvSpPr/>
          <p:nvPr/>
        </p:nvSpPr>
        <p:spPr>
          <a:xfrm>
            <a:off x="5936729" y="3020118"/>
            <a:ext cx="1913255" cy="86995"/>
          </a:xfrm>
          <a:custGeom>
            <a:avLst/>
            <a:gdLst/>
            <a:ahLst/>
            <a:cxnLst/>
            <a:rect l="l" t="t" r="r" b="b"/>
            <a:pathLst>
              <a:path w="1913254" h="86994">
                <a:moveTo>
                  <a:pt x="0" y="86554"/>
                </a:moveTo>
                <a:lnTo>
                  <a:pt x="1912823" y="86554"/>
                </a:lnTo>
                <a:lnTo>
                  <a:pt x="1912823" y="0"/>
                </a:lnTo>
                <a:lnTo>
                  <a:pt x="0" y="0"/>
                </a:lnTo>
                <a:lnTo>
                  <a:pt x="0" y="86554"/>
                </a:lnTo>
                <a:close/>
              </a:path>
            </a:pathLst>
          </a:custGeom>
          <a:solidFill>
            <a:srgbClr val="DCDCDC"/>
          </a:solidFill>
        </p:spPr>
        <p:txBody>
          <a:bodyPr wrap="square" lIns="0" tIns="0" rIns="0" bIns="0" rtlCol="0"/>
          <a:lstStyle/>
          <a:p>
            <a:endParaRPr/>
          </a:p>
        </p:txBody>
      </p:sp>
      <p:sp>
        <p:nvSpPr>
          <p:cNvPr id="20" name="object 20"/>
          <p:cNvSpPr/>
          <p:nvPr/>
        </p:nvSpPr>
        <p:spPr>
          <a:xfrm>
            <a:off x="5936729" y="3020123"/>
            <a:ext cx="1913255" cy="121920"/>
          </a:xfrm>
          <a:custGeom>
            <a:avLst/>
            <a:gdLst/>
            <a:ahLst/>
            <a:cxnLst/>
            <a:rect l="l" t="t" r="r" b="b"/>
            <a:pathLst>
              <a:path w="1913254" h="121919">
                <a:moveTo>
                  <a:pt x="0" y="0"/>
                </a:moveTo>
                <a:lnTo>
                  <a:pt x="1912828" y="0"/>
                </a:lnTo>
                <a:lnTo>
                  <a:pt x="1912828" y="121797"/>
                </a:lnTo>
                <a:lnTo>
                  <a:pt x="0" y="121797"/>
                </a:lnTo>
                <a:lnTo>
                  <a:pt x="0" y="0"/>
                </a:lnTo>
                <a:close/>
              </a:path>
            </a:pathLst>
          </a:custGeom>
          <a:ln w="3175">
            <a:solidFill>
              <a:srgbClr val="BFBFBF"/>
            </a:solidFill>
          </a:ln>
        </p:spPr>
        <p:txBody>
          <a:bodyPr wrap="square" lIns="0" tIns="0" rIns="0" bIns="0" rtlCol="0"/>
          <a:lstStyle/>
          <a:p>
            <a:endParaRPr/>
          </a:p>
        </p:txBody>
      </p:sp>
      <p:sp>
        <p:nvSpPr>
          <p:cNvPr id="21" name="object 21"/>
          <p:cNvSpPr/>
          <p:nvPr/>
        </p:nvSpPr>
        <p:spPr>
          <a:xfrm>
            <a:off x="6437528" y="3037854"/>
            <a:ext cx="33020" cy="43815"/>
          </a:xfrm>
          <a:custGeom>
            <a:avLst/>
            <a:gdLst/>
            <a:ahLst/>
            <a:cxnLst/>
            <a:rect l="l" t="t" r="r" b="b"/>
            <a:pathLst>
              <a:path w="33020" h="43814">
                <a:moveTo>
                  <a:pt x="0" y="43432"/>
                </a:moveTo>
                <a:lnTo>
                  <a:pt x="32869" y="43432"/>
                </a:lnTo>
                <a:lnTo>
                  <a:pt x="32869" y="0"/>
                </a:lnTo>
                <a:lnTo>
                  <a:pt x="0" y="0"/>
                </a:lnTo>
                <a:lnTo>
                  <a:pt x="0" y="43432"/>
                </a:lnTo>
                <a:close/>
              </a:path>
            </a:pathLst>
          </a:custGeom>
          <a:solidFill>
            <a:srgbClr val="FFFFFF"/>
          </a:solidFill>
        </p:spPr>
        <p:txBody>
          <a:bodyPr wrap="square" lIns="0" tIns="0" rIns="0" bIns="0" rtlCol="0"/>
          <a:lstStyle/>
          <a:p>
            <a:endParaRPr/>
          </a:p>
        </p:txBody>
      </p:sp>
      <p:sp>
        <p:nvSpPr>
          <p:cNvPr id="22" name="object 22"/>
          <p:cNvSpPr/>
          <p:nvPr/>
        </p:nvSpPr>
        <p:spPr>
          <a:xfrm>
            <a:off x="6437528" y="3037852"/>
            <a:ext cx="33020" cy="43815"/>
          </a:xfrm>
          <a:custGeom>
            <a:avLst/>
            <a:gdLst/>
            <a:ahLst/>
            <a:cxnLst/>
            <a:rect l="l" t="t" r="r" b="b"/>
            <a:pathLst>
              <a:path w="33020" h="43814">
                <a:moveTo>
                  <a:pt x="0" y="0"/>
                </a:moveTo>
                <a:lnTo>
                  <a:pt x="32869" y="0"/>
                </a:lnTo>
                <a:lnTo>
                  <a:pt x="32869" y="43432"/>
                </a:lnTo>
                <a:lnTo>
                  <a:pt x="0" y="43432"/>
                </a:lnTo>
                <a:lnTo>
                  <a:pt x="0" y="0"/>
                </a:lnTo>
                <a:close/>
              </a:path>
            </a:pathLst>
          </a:custGeom>
          <a:ln w="3175">
            <a:solidFill>
              <a:srgbClr val="BFBFBF"/>
            </a:solidFill>
          </a:ln>
        </p:spPr>
        <p:txBody>
          <a:bodyPr wrap="square" lIns="0" tIns="0" rIns="0" bIns="0" rtlCol="0"/>
          <a:lstStyle/>
          <a:p>
            <a:endParaRPr/>
          </a:p>
        </p:txBody>
      </p:sp>
      <p:sp>
        <p:nvSpPr>
          <p:cNvPr id="23" name="object 23"/>
          <p:cNvSpPr/>
          <p:nvPr/>
        </p:nvSpPr>
        <p:spPr>
          <a:xfrm>
            <a:off x="6448120" y="3046691"/>
            <a:ext cx="12065" cy="26034"/>
          </a:xfrm>
          <a:custGeom>
            <a:avLst/>
            <a:gdLst/>
            <a:ahLst/>
            <a:cxnLst/>
            <a:rect l="l" t="t" r="r" b="b"/>
            <a:pathLst>
              <a:path w="12064" h="26035">
                <a:moveTo>
                  <a:pt x="11684" y="0"/>
                </a:moveTo>
                <a:lnTo>
                  <a:pt x="0" y="12877"/>
                </a:lnTo>
                <a:lnTo>
                  <a:pt x="11684" y="25755"/>
                </a:lnTo>
                <a:lnTo>
                  <a:pt x="11684" y="0"/>
                </a:lnTo>
                <a:close/>
              </a:path>
            </a:pathLst>
          </a:custGeom>
          <a:solidFill>
            <a:srgbClr val="969696"/>
          </a:solidFill>
        </p:spPr>
        <p:txBody>
          <a:bodyPr wrap="square" lIns="0" tIns="0" rIns="0" bIns="0" rtlCol="0"/>
          <a:lstStyle/>
          <a:p>
            <a:endParaRPr/>
          </a:p>
        </p:txBody>
      </p:sp>
      <p:sp>
        <p:nvSpPr>
          <p:cNvPr id="24" name="object 24"/>
          <p:cNvSpPr/>
          <p:nvPr/>
        </p:nvSpPr>
        <p:spPr>
          <a:xfrm>
            <a:off x="7793367" y="3037854"/>
            <a:ext cx="33020" cy="43815"/>
          </a:xfrm>
          <a:custGeom>
            <a:avLst/>
            <a:gdLst/>
            <a:ahLst/>
            <a:cxnLst/>
            <a:rect l="l" t="t" r="r" b="b"/>
            <a:pathLst>
              <a:path w="33020" h="43814">
                <a:moveTo>
                  <a:pt x="0" y="43432"/>
                </a:moveTo>
                <a:lnTo>
                  <a:pt x="32869" y="43432"/>
                </a:lnTo>
                <a:lnTo>
                  <a:pt x="32869" y="0"/>
                </a:lnTo>
                <a:lnTo>
                  <a:pt x="0" y="0"/>
                </a:lnTo>
                <a:lnTo>
                  <a:pt x="0" y="43432"/>
                </a:lnTo>
                <a:close/>
              </a:path>
            </a:pathLst>
          </a:custGeom>
          <a:solidFill>
            <a:srgbClr val="FFFFFF"/>
          </a:solidFill>
        </p:spPr>
        <p:txBody>
          <a:bodyPr wrap="square" lIns="0" tIns="0" rIns="0" bIns="0" rtlCol="0"/>
          <a:lstStyle/>
          <a:p>
            <a:endParaRPr/>
          </a:p>
        </p:txBody>
      </p:sp>
      <p:sp>
        <p:nvSpPr>
          <p:cNvPr id="25" name="object 25"/>
          <p:cNvSpPr/>
          <p:nvPr/>
        </p:nvSpPr>
        <p:spPr>
          <a:xfrm>
            <a:off x="7793367" y="3037852"/>
            <a:ext cx="33020" cy="43815"/>
          </a:xfrm>
          <a:custGeom>
            <a:avLst/>
            <a:gdLst/>
            <a:ahLst/>
            <a:cxnLst/>
            <a:rect l="l" t="t" r="r" b="b"/>
            <a:pathLst>
              <a:path w="33020" h="43814">
                <a:moveTo>
                  <a:pt x="0" y="0"/>
                </a:moveTo>
                <a:lnTo>
                  <a:pt x="32869" y="0"/>
                </a:lnTo>
                <a:lnTo>
                  <a:pt x="32869" y="43432"/>
                </a:lnTo>
                <a:lnTo>
                  <a:pt x="0" y="43432"/>
                </a:lnTo>
                <a:lnTo>
                  <a:pt x="0" y="0"/>
                </a:lnTo>
                <a:close/>
              </a:path>
            </a:pathLst>
          </a:custGeom>
          <a:ln w="3175">
            <a:solidFill>
              <a:srgbClr val="BFBFBF"/>
            </a:solidFill>
          </a:ln>
        </p:spPr>
        <p:txBody>
          <a:bodyPr wrap="square" lIns="0" tIns="0" rIns="0" bIns="0" rtlCol="0"/>
          <a:lstStyle/>
          <a:p>
            <a:endParaRPr/>
          </a:p>
        </p:txBody>
      </p:sp>
      <p:sp>
        <p:nvSpPr>
          <p:cNvPr id="26" name="object 26"/>
          <p:cNvSpPr/>
          <p:nvPr/>
        </p:nvSpPr>
        <p:spPr>
          <a:xfrm>
            <a:off x="7803946" y="3046691"/>
            <a:ext cx="12065" cy="26034"/>
          </a:xfrm>
          <a:custGeom>
            <a:avLst/>
            <a:gdLst/>
            <a:ahLst/>
            <a:cxnLst/>
            <a:rect l="l" t="t" r="r" b="b"/>
            <a:pathLst>
              <a:path w="12065" h="26035">
                <a:moveTo>
                  <a:pt x="0" y="0"/>
                </a:moveTo>
                <a:lnTo>
                  <a:pt x="0" y="25755"/>
                </a:lnTo>
                <a:lnTo>
                  <a:pt x="11696" y="12877"/>
                </a:lnTo>
                <a:lnTo>
                  <a:pt x="0" y="0"/>
                </a:lnTo>
                <a:close/>
              </a:path>
            </a:pathLst>
          </a:custGeom>
          <a:solidFill>
            <a:srgbClr val="969696"/>
          </a:solidFill>
        </p:spPr>
        <p:txBody>
          <a:bodyPr wrap="square" lIns="0" tIns="0" rIns="0" bIns="0" rtlCol="0"/>
          <a:lstStyle/>
          <a:p>
            <a:endParaRPr/>
          </a:p>
        </p:txBody>
      </p:sp>
      <p:sp>
        <p:nvSpPr>
          <p:cNvPr id="27" name="object 27"/>
          <p:cNvSpPr/>
          <p:nvPr/>
        </p:nvSpPr>
        <p:spPr>
          <a:xfrm>
            <a:off x="6475171" y="3059570"/>
            <a:ext cx="127000" cy="0"/>
          </a:xfrm>
          <a:custGeom>
            <a:avLst/>
            <a:gdLst/>
            <a:ahLst/>
            <a:cxnLst/>
            <a:rect l="l" t="t" r="r" b="b"/>
            <a:pathLst>
              <a:path w="127000">
                <a:moveTo>
                  <a:pt x="0" y="0"/>
                </a:moveTo>
                <a:lnTo>
                  <a:pt x="126475" y="0"/>
                </a:lnTo>
              </a:path>
            </a:pathLst>
          </a:custGeom>
          <a:ln w="43432">
            <a:solidFill>
              <a:srgbClr val="FFFFFF"/>
            </a:solidFill>
          </a:ln>
        </p:spPr>
        <p:txBody>
          <a:bodyPr wrap="square" lIns="0" tIns="0" rIns="0" bIns="0" rtlCol="0"/>
          <a:lstStyle/>
          <a:p>
            <a:endParaRPr/>
          </a:p>
        </p:txBody>
      </p:sp>
      <p:sp>
        <p:nvSpPr>
          <p:cNvPr id="28" name="object 28"/>
          <p:cNvSpPr/>
          <p:nvPr/>
        </p:nvSpPr>
        <p:spPr>
          <a:xfrm>
            <a:off x="6475171" y="3037852"/>
            <a:ext cx="127000" cy="43815"/>
          </a:xfrm>
          <a:custGeom>
            <a:avLst/>
            <a:gdLst/>
            <a:ahLst/>
            <a:cxnLst/>
            <a:rect l="l" t="t" r="r" b="b"/>
            <a:pathLst>
              <a:path w="127000" h="43814">
                <a:moveTo>
                  <a:pt x="0" y="0"/>
                </a:moveTo>
                <a:lnTo>
                  <a:pt x="126475" y="0"/>
                </a:lnTo>
                <a:lnTo>
                  <a:pt x="126475" y="43432"/>
                </a:lnTo>
                <a:lnTo>
                  <a:pt x="0" y="43432"/>
                </a:lnTo>
                <a:lnTo>
                  <a:pt x="0" y="0"/>
                </a:lnTo>
                <a:close/>
              </a:path>
            </a:pathLst>
          </a:custGeom>
          <a:ln w="3175">
            <a:solidFill>
              <a:srgbClr val="B9B9B9"/>
            </a:solidFill>
          </a:ln>
        </p:spPr>
        <p:txBody>
          <a:bodyPr wrap="square" lIns="0" tIns="0" rIns="0" bIns="0" rtlCol="0"/>
          <a:lstStyle/>
          <a:p>
            <a:endParaRPr/>
          </a:p>
        </p:txBody>
      </p:sp>
      <p:sp>
        <p:nvSpPr>
          <p:cNvPr id="29" name="object 29"/>
          <p:cNvSpPr/>
          <p:nvPr/>
        </p:nvSpPr>
        <p:spPr>
          <a:xfrm>
            <a:off x="5488292" y="3063205"/>
            <a:ext cx="386080" cy="0"/>
          </a:xfrm>
          <a:custGeom>
            <a:avLst/>
            <a:gdLst/>
            <a:ahLst/>
            <a:cxnLst/>
            <a:rect l="l" t="t" r="r" b="b"/>
            <a:pathLst>
              <a:path w="386079">
                <a:moveTo>
                  <a:pt x="0" y="0"/>
                </a:moveTo>
                <a:lnTo>
                  <a:pt x="385842" y="0"/>
                </a:lnTo>
              </a:path>
            </a:pathLst>
          </a:custGeom>
          <a:ln w="82644">
            <a:solidFill>
              <a:srgbClr val="FFFFFF"/>
            </a:solidFill>
          </a:ln>
        </p:spPr>
        <p:txBody>
          <a:bodyPr wrap="square" lIns="0" tIns="0" rIns="0" bIns="0" rtlCol="0"/>
          <a:lstStyle/>
          <a:p>
            <a:endParaRPr/>
          </a:p>
        </p:txBody>
      </p:sp>
      <p:sp>
        <p:nvSpPr>
          <p:cNvPr id="30" name="object 30"/>
          <p:cNvSpPr/>
          <p:nvPr/>
        </p:nvSpPr>
        <p:spPr>
          <a:xfrm>
            <a:off x="5368429" y="3020118"/>
            <a:ext cx="118110" cy="121920"/>
          </a:xfrm>
          <a:custGeom>
            <a:avLst/>
            <a:gdLst/>
            <a:ahLst/>
            <a:cxnLst/>
            <a:rect l="l" t="t" r="r" b="b"/>
            <a:pathLst>
              <a:path w="118110" h="121919">
                <a:moveTo>
                  <a:pt x="0" y="121797"/>
                </a:moveTo>
                <a:lnTo>
                  <a:pt x="117791" y="121797"/>
                </a:lnTo>
                <a:lnTo>
                  <a:pt x="117791" y="0"/>
                </a:lnTo>
                <a:lnTo>
                  <a:pt x="0" y="0"/>
                </a:lnTo>
                <a:lnTo>
                  <a:pt x="0" y="121797"/>
                </a:lnTo>
                <a:close/>
              </a:path>
            </a:pathLst>
          </a:custGeom>
          <a:solidFill>
            <a:srgbClr val="DCDCDC"/>
          </a:solidFill>
        </p:spPr>
        <p:txBody>
          <a:bodyPr wrap="square" lIns="0" tIns="0" rIns="0" bIns="0" rtlCol="0"/>
          <a:lstStyle/>
          <a:p>
            <a:endParaRPr/>
          </a:p>
        </p:txBody>
      </p:sp>
      <p:sp>
        <p:nvSpPr>
          <p:cNvPr id="31" name="object 31"/>
          <p:cNvSpPr/>
          <p:nvPr/>
        </p:nvSpPr>
        <p:spPr>
          <a:xfrm>
            <a:off x="5368429" y="3020123"/>
            <a:ext cx="118110" cy="121920"/>
          </a:xfrm>
          <a:custGeom>
            <a:avLst/>
            <a:gdLst/>
            <a:ahLst/>
            <a:cxnLst/>
            <a:rect l="l" t="t" r="r" b="b"/>
            <a:pathLst>
              <a:path w="118110" h="121919">
                <a:moveTo>
                  <a:pt x="0" y="0"/>
                </a:moveTo>
                <a:lnTo>
                  <a:pt x="117791" y="0"/>
                </a:lnTo>
                <a:lnTo>
                  <a:pt x="117791" y="121797"/>
                </a:lnTo>
                <a:lnTo>
                  <a:pt x="0" y="121797"/>
                </a:lnTo>
                <a:lnTo>
                  <a:pt x="0" y="0"/>
                </a:lnTo>
                <a:close/>
              </a:path>
            </a:pathLst>
          </a:custGeom>
          <a:ln w="3175">
            <a:solidFill>
              <a:srgbClr val="BFBFBF"/>
            </a:solidFill>
          </a:ln>
        </p:spPr>
        <p:txBody>
          <a:bodyPr wrap="square" lIns="0" tIns="0" rIns="0" bIns="0" rtlCol="0"/>
          <a:lstStyle/>
          <a:p>
            <a:endParaRPr/>
          </a:p>
        </p:txBody>
      </p:sp>
      <p:sp>
        <p:nvSpPr>
          <p:cNvPr id="32" name="object 32"/>
          <p:cNvSpPr/>
          <p:nvPr/>
        </p:nvSpPr>
        <p:spPr>
          <a:xfrm>
            <a:off x="5370499" y="1342673"/>
            <a:ext cx="3796029" cy="168910"/>
          </a:xfrm>
          <a:custGeom>
            <a:avLst/>
            <a:gdLst/>
            <a:ahLst/>
            <a:cxnLst/>
            <a:rect l="l" t="t" r="r" b="b"/>
            <a:pathLst>
              <a:path w="3796029" h="168909">
                <a:moveTo>
                  <a:pt x="0" y="168715"/>
                </a:moveTo>
                <a:lnTo>
                  <a:pt x="3795610" y="168715"/>
                </a:lnTo>
                <a:lnTo>
                  <a:pt x="3795610" y="0"/>
                </a:lnTo>
                <a:lnTo>
                  <a:pt x="0" y="0"/>
                </a:lnTo>
                <a:lnTo>
                  <a:pt x="0" y="168715"/>
                </a:lnTo>
                <a:close/>
              </a:path>
            </a:pathLst>
          </a:custGeom>
          <a:solidFill>
            <a:srgbClr val="008272"/>
          </a:solidFill>
        </p:spPr>
        <p:txBody>
          <a:bodyPr wrap="square" lIns="0" tIns="0" rIns="0" bIns="0" rtlCol="0"/>
          <a:lstStyle/>
          <a:p>
            <a:endParaRPr/>
          </a:p>
        </p:txBody>
      </p:sp>
      <p:sp>
        <p:nvSpPr>
          <p:cNvPr id="33" name="object 33"/>
          <p:cNvSpPr/>
          <p:nvPr/>
        </p:nvSpPr>
        <p:spPr>
          <a:xfrm>
            <a:off x="5655271" y="1515554"/>
            <a:ext cx="275590" cy="124460"/>
          </a:xfrm>
          <a:custGeom>
            <a:avLst/>
            <a:gdLst/>
            <a:ahLst/>
            <a:cxnLst/>
            <a:rect l="l" t="t" r="r" b="b"/>
            <a:pathLst>
              <a:path w="275589" h="124460">
                <a:moveTo>
                  <a:pt x="0" y="124430"/>
                </a:moveTo>
                <a:lnTo>
                  <a:pt x="0" y="0"/>
                </a:lnTo>
                <a:lnTo>
                  <a:pt x="275363" y="0"/>
                </a:lnTo>
                <a:lnTo>
                  <a:pt x="275363" y="124430"/>
                </a:lnTo>
              </a:path>
            </a:pathLst>
          </a:custGeom>
          <a:ln w="3175">
            <a:solidFill>
              <a:srgbClr val="BFBFBF"/>
            </a:solidFill>
          </a:ln>
        </p:spPr>
        <p:txBody>
          <a:bodyPr wrap="square" lIns="0" tIns="0" rIns="0" bIns="0" rtlCol="0"/>
          <a:lstStyle/>
          <a:p>
            <a:endParaRPr/>
          </a:p>
        </p:txBody>
      </p:sp>
      <p:sp>
        <p:nvSpPr>
          <p:cNvPr id="34" name="object 34"/>
          <p:cNvSpPr txBox="1"/>
          <p:nvPr/>
        </p:nvSpPr>
        <p:spPr>
          <a:xfrm>
            <a:off x="5687885" y="1515921"/>
            <a:ext cx="210820" cy="109855"/>
          </a:xfrm>
          <a:prstGeom prst="rect">
            <a:avLst/>
          </a:prstGeom>
        </p:spPr>
        <p:txBody>
          <a:bodyPr vert="horz" wrap="square" lIns="0" tIns="12700" rIns="0" bIns="0" rtlCol="0">
            <a:spAutoFit/>
          </a:bodyPr>
          <a:lstStyle/>
          <a:p>
            <a:pPr marL="12700">
              <a:lnSpc>
                <a:spcPct val="100000"/>
              </a:lnSpc>
              <a:spcBef>
                <a:spcPts val="100"/>
              </a:spcBef>
            </a:pPr>
            <a:r>
              <a:rPr sz="550" spc="-75" dirty="0">
                <a:solidFill>
                  <a:srgbClr val="008272"/>
                </a:solidFill>
                <a:latin typeface="Arial Black"/>
                <a:cs typeface="Arial Black"/>
              </a:rPr>
              <a:t>H</a:t>
            </a:r>
            <a:r>
              <a:rPr sz="550" spc="-55" dirty="0">
                <a:solidFill>
                  <a:srgbClr val="008272"/>
                </a:solidFill>
                <a:latin typeface="Arial Black"/>
                <a:cs typeface="Arial Black"/>
              </a:rPr>
              <a:t>o</a:t>
            </a:r>
            <a:r>
              <a:rPr sz="550" spc="-85" dirty="0">
                <a:solidFill>
                  <a:srgbClr val="008272"/>
                </a:solidFill>
                <a:latin typeface="Arial Black"/>
                <a:cs typeface="Arial Black"/>
              </a:rPr>
              <a:t>m</a:t>
            </a:r>
            <a:r>
              <a:rPr sz="550" spc="-80" dirty="0">
                <a:solidFill>
                  <a:srgbClr val="008272"/>
                </a:solidFill>
                <a:latin typeface="Arial Black"/>
                <a:cs typeface="Arial Black"/>
              </a:rPr>
              <a:t>e</a:t>
            </a:r>
            <a:endParaRPr sz="550">
              <a:latin typeface="Arial Black"/>
              <a:cs typeface="Arial Black"/>
            </a:endParaRPr>
          </a:p>
        </p:txBody>
      </p:sp>
      <p:sp>
        <p:nvSpPr>
          <p:cNvPr id="35" name="object 35"/>
          <p:cNvSpPr/>
          <p:nvPr/>
        </p:nvSpPr>
        <p:spPr>
          <a:xfrm>
            <a:off x="5930633" y="1639976"/>
            <a:ext cx="3239770" cy="0"/>
          </a:xfrm>
          <a:custGeom>
            <a:avLst/>
            <a:gdLst/>
            <a:ahLst/>
            <a:cxnLst/>
            <a:rect l="l" t="t" r="r" b="b"/>
            <a:pathLst>
              <a:path w="3239770">
                <a:moveTo>
                  <a:pt x="0" y="0"/>
                </a:moveTo>
                <a:lnTo>
                  <a:pt x="3239601" y="0"/>
                </a:lnTo>
              </a:path>
            </a:pathLst>
          </a:custGeom>
          <a:ln w="3175">
            <a:solidFill>
              <a:srgbClr val="BFBFBF"/>
            </a:solidFill>
          </a:ln>
        </p:spPr>
        <p:txBody>
          <a:bodyPr wrap="square" lIns="0" tIns="0" rIns="0" bIns="0" rtlCol="0"/>
          <a:lstStyle/>
          <a:p>
            <a:endParaRPr/>
          </a:p>
        </p:txBody>
      </p:sp>
      <p:sp>
        <p:nvSpPr>
          <p:cNvPr id="36" name="object 36"/>
          <p:cNvSpPr/>
          <p:nvPr/>
        </p:nvSpPr>
        <p:spPr>
          <a:xfrm>
            <a:off x="5370495" y="1640738"/>
            <a:ext cx="278130" cy="0"/>
          </a:xfrm>
          <a:custGeom>
            <a:avLst/>
            <a:gdLst/>
            <a:ahLst/>
            <a:cxnLst/>
            <a:rect l="l" t="t" r="r" b="b"/>
            <a:pathLst>
              <a:path w="278129">
                <a:moveTo>
                  <a:pt x="0" y="0"/>
                </a:moveTo>
                <a:lnTo>
                  <a:pt x="277741" y="0"/>
                </a:lnTo>
              </a:path>
            </a:pathLst>
          </a:custGeom>
          <a:ln w="3175">
            <a:solidFill>
              <a:srgbClr val="BFBFBF"/>
            </a:solidFill>
          </a:ln>
        </p:spPr>
        <p:txBody>
          <a:bodyPr wrap="square" lIns="0" tIns="0" rIns="0" bIns="0" rtlCol="0"/>
          <a:lstStyle/>
          <a:p>
            <a:endParaRPr/>
          </a:p>
        </p:txBody>
      </p:sp>
      <p:sp>
        <p:nvSpPr>
          <p:cNvPr id="37" name="object 37"/>
          <p:cNvSpPr txBox="1"/>
          <p:nvPr/>
        </p:nvSpPr>
        <p:spPr>
          <a:xfrm>
            <a:off x="5966955" y="1515921"/>
            <a:ext cx="441325" cy="109855"/>
          </a:xfrm>
          <a:prstGeom prst="rect">
            <a:avLst/>
          </a:prstGeom>
        </p:spPr>
        <p:txBody>
          <a:bodyPr vert="horz" wrap="square" lIns="0" tIns="12700" rIns="0" bIns="0" rtlCol="0">
            <a:spAutoFit/>
          </a:bodyPr>
          <a:lstStyle/>
          <a:p>
            <a:pPr marL="12700">
              <a:lnSpc>
                <a:spcPct val="100000"/>
              </a:lnSpc>
              <a:spcBef>
                <a:spcPts val="100"/>
              </a:spcBef>
            </a:pPr>
            <a:r>
              <a:rPr sz="550" spc="-75" dirty="0">
                <a:solidFill>
                  <a:srgbClr val="505050"/>
                </a:solidFill>
                <a:latin typeface="Arial Black"/>
                <a:cs typeface="Arial Black"/>
              </a:rPr>
              <a:t>Insert</a:t>
            </a:r>
            <a:r>
              <a:rPr sz="550" spc="-15" dirty="0">
                <a:solidFill>
                  <a:srgbClr val="505050"/>
                </a:solidFill>
                <a:latin typeface="Arial Black"/>
                <a:cs typeface="Arial Black"/>
              </a:rPr>
              <a:t> </a:t>
            </a:r>
            <a:r>
              <a:rPr sz="550" spc="-80" dirty="0">
                <a:solidFill>
                  <a:srgbClr val="505050"/>
                </a:solidFill>
                <a:latin typeface="Arial Black"/>
                <a:cs typeface="Arial Black"/>
              </a:rPr>
              <a:t>Draw</a:t>
            </a:r>
            <a:endParaRPr sz="550">
              <a:latin typeface="Arial Black"/>
              <a:cs typeface="Arial Black"/>
            </a:endParaRPr>
          </a:p>
        </p:txBody>
      </p:sp>
      <p:sp>
        <p:nvSpPr>
          <p:cNvPr id="38" name="object 38"/>
          <p:cNvSpPr txBox="1"/>
          <p:nvPr/>
        </p:nvSpPr>
        <p:spPr>
          <a:xfrm>
            <a:off x="6489877" y="1515921"/>
            <a:ext cx="398780" cy="109855"/>
          </a:xfrm>
          <a:prstGeom prst="rect">
            <a:avLst/>
          </a:prstGeom>
        </p:spPr>
        <p:txBody>
          <a:bodyPr vert="horz" wrap="square" lIns="0" tIns="12700" rIns="0" bIns="0" rtlCol="0">
            <a:spAutoFit/>
          </a:bodyPr>
          <a:lstStyle/>
          <a:p>
            <a:pPr marL="12700">
              <a:lnSpc>
                <a:spcPct val="100000"/>
              </a:lnSpc>
              <a:spcBef>
                <a:spcPts val="100"/>
              </a:spcBef>
            </a:pPr>
            <a:r>
              <a:rPr sz="550" spc="-80" dirty="0">
                <a:solidFill>
                  <a:srgbClr val="505050"/>
                </a:solidFill>
                <a:latin typeface="Arial Black"/>
                <a:cs typeface="Arial Black"/>
              </a:rPr>
              <a:t>Page</a:t>
            </a:r>
            <a:r>
              <a:rPr sz="550" spc="-85" dirty="0">
                <a:solidFill>
                  <a:srgbClr val="505050"/>
                </a:solidFill>
                <a:latin typeface="Arial Black"/>
                <a:cs typeface="Arial Black"/>
              </a:rPr>
              <a:t> </a:t>
            </a:r>
            <a:r>
              <a:rPr sz="550" spc="-80" dirty="0">
                <a:solidFill>
                  <a:srgbClr val="505050"/>
                </a:solidFill>
                <a:latin typeface="Arial Black"/>
                <a:cs typeface="Arial Black"/>
              </a:rPr>
              <a:t>Layout</a:t>
            </a:r>
            <a:endParaRPr sz="550">
              <a:latin typeface="Arial Black"/>
              <a:cs typeface="Arial Black"/>
            </a:endParaRPr>
          </a:p>
        </p:txBody>
      </p:sp>
      <p:sp>
        <p:nvSpPr>
          <p:cNvPr id="39" name="object 39"/>
          <p:cNvSpPr txBox="1"/>
          <p:nvPr/>
        </p:nvSpPr>
        <p:spPr>
          <a:xfrm>
            <a:off x="7170699" y="1351343"/>
            <a:ext cx="226695" cy="135255"/>
          </a:xfrm>
          <a:prstGeom prst="rect">
            <a:avLst/>
          </a:prstGeom>
        </p:spPr>
        <p:txBody>
          <a:bodyPr vert="horz" wrap="square" lIns="0" tIns="15240" rIns="0" bIns="0" rtlCol="0">
            <a:spAutoFit/>
          </a:bodyPr>
          <a:lstStyle/>
          <a:p>
            <a:pPr marL="12700">
              <a:lnSpc>
                <a:spcPct val="100000"/>
              </a:lnSpc>
              <a:spcBef>
                <a:spcPts val="120"/>
              </a:spcBef>
            </a:pPr>
            <a:r>
              <a:rPr sz="700" spc="-145" dirty="0">
                <a:solidFill>
                  <a:srgbClr val="FFFFFF"/>
                </a:solidFill>
                <a:latin typeface="Arial Black"/>
                <a:cs typeface="Arial Black"/>
              </a:rPr>
              <a:t>Ex</a:t>
            </a:r>
            <a:r>
              <a:rPr sz="700" spc="-130" dirty="0">
                <a:solidFill>
                  <a:srgbClr val="FFFFFF"/>
                </a:solidFill>
                <a:latin typeface="Arial Black"/>
                <a:cs typeface="Arial Black"/>
              </a:rPr>
              <a:t>c</a:t>
            </a:r>
            <a:r>
              <a:rPr sz="700" spc="-100" dirty="0">
                <a:solidFill>
                  <a:srgbClr val="FFFFFF"/>
                </a:solidFill>
                <a:latin typeface="Arial Black"/>
                <a:cs typeface="Arial Black"/>
              </a:rPr>
              <a:t>e</a:t>
            </a:r>
            <a:r>
              <a:rPr sz="700" spc="-60" dirty="0">
                <a:solidFill>
                  <a:srgbClr val="FFFFFF"/>
                </a:solidFill>
                <a:latin typeface="Arial Black"/>
                <a:cs typeface="Arial Black"/>
              </a:rPr>
              <a:t>l</a:t>
            </a:r>
            <a:endParaRPr sz="700">
              <a:latin typeface="Arial Black"/>
              <a:cs typeface="Arial Black"/>
            </a:endParaRPr>
          </a:p>
        </p:txBody>
      </p:sp>
      <p:sp>
        <p:nvSpPr>
          <p:cNvPr id="40" name="object 40"/>
          <p:cNvSpPr/>
          <p:nvPr/>
        </p:nvSpPr>
        <p:spPr>
          <a:xfrm>
            <a:off x="8888323" y="1410728"/>
            <a:ext cx="30480" cy="0"/>
          </a:xfrm>
          <a:custGeom>
            <a:avLst/>
            <a:gdLst/>
            <a:ahLst/>
            <a:cxnLst/>
            <a:rect l="l" t="t" r="r" b="b"/>
            <a:pathLst>
              <a:path w="30479">
                <a:moveTo>
                  <a:pt x="0" y="0"/>
                </a:moveTo>
                <a:lnTo>
                  <a:pt x="30100" y="0"/>
                </a:lnTo>
              </a:path>
            </a:pathLst>
          </a:custGeom>
          <a:ln w="3175">
            <a:solidFill>
              <a:srgbClr val="FFFFFF"/>
            </a:solidFill>
          </a:ln>
        </p:spPr>
        <p:txBody>
          <a:bodyPr wrap="square" lIns="0" tIns="0" rIns="0" bIns="0" rtlCol="0"/>
          <a:lstStyle/>
          <a:p>
            <a:endParaRPr/>
          </a:p>
        </p:txBody>
      </p:sp>
      <p:sp>
        <p:nvSpPr>
          <p:cNvPr id="41" name="object 41"/>
          <p:cNvSpPr txBox="1"/>
          <p:nvPr/>
        </p:nvSpPr>
        <p:spPr>
          <a:xfrm>
            <a:off x="7266546" y="1515921"/>
            <a:ext cx="1111250" cy="109855"/>
          </a:xfrm>
          <a:prstGeom prst="rect">
            <a:avLst/>
          </a:prstGeom>
        </p:spPr>
        <p:txBody>
          <a:bodyPr vert="horz" wrap="square" lIns="0" tIns="12700" rIns="0" bIns="0" rtlCol="0">
            <a:spAutoFit/>
          </a:bodyPr>
          <a:lstStyle/>
          <a:p>
            <a:pPr marL="12700">
              <a:lnSpc>
                <a:spcPct val="100000"/>
              </a:lnSpc>
              <a:spcBef>
                <a:spcPts val="100"/>
              </a:spcBef>
            </a:pPr>
            <a:r>
              <a:rPr sz="550" spc="-75" dirty="0">
                <a:solidFill>
                  <a:srgbClr val="505050"/>
                </a:solidFill>
                <a:latin typeface="Arial Black"/>
                <a:cs typeface="Arial Black"/>
              </a:rPr>
              <a:t>Data </a:t>
            </a:r>
            <a:r>
              <a:rPr sz="550" spc="-90" dirty="0">
                <a:solidFill>
                  <a:srgbClr val="505050"/>
                </a:solidFill>
                <a:latin typeface="Arial Black"/>
                <a:cs typeface="Arial Black"/>
              </a:rPr>
              <a:t>Review View</a:t>
            </a:r>
            <a:r>
              <a:rPr sz="550" spc="-80" dirty="0">
                <a:solidFill>
                  <a:srgbClr val="505050"/>
                </a:solidFill>
                <a:latin typeface="Arial Black"/>
                <a:cs typeface="Arial Black"/>
              </a:rPr>
              <a:t> </a:t>
            </a:r>
            <a:r>
              <a:rPr sz="550" spc="-65" dirty="0">
                <a:solidFill>
                  <a:srgbClr val="505050"/>
                </a:solidFill>
                <a:latin typeface="Arial Black"/>
                <a:cs typeface="Arial Black"/>
              </a:rPr>
              <a:t>Developer</a:t>
            </a:r>
            <a:endParaRPr sz="550">
              <a:latin typeface="Arial Black"/>
              <a:cs typeface="Arial Black"/>
            </a:endParaRPr>
          </a:p>
        </p:txBody>
      </p:sp>
      <p:sp>
        <p:nvSpPr>
          <p:cNvPr id="42" name="object 42"/>
          <p:cNvSpPr/>
          <p:nvPr/>
        </p:nvSpPr>
        <p:spPr>
          <a:xfrm>
            <a:off x="9088590" y="1392872"/>
            <a:ext cx="37465" cy="43180"/>
          </a:xfrm>
          <a:custGeom>
            <a:avLst/>
            <a:gdLst/>
            <a:ahLst/>
            <a:cxnLst/>
            <a:rect l="l" t="t" r="r" b="b"/>
            <a:pathLst>
              <a:path w="37465" h="43180">
                <a:moveTo>
                  <a:pt x="3937" y="0"/>
                </a:moveTo>
                <a:lnTo>
                  <a:pt x="0" y="3301"/>
                </a:lnTo>
                <a:lnTo>
                  <a:pt x="33147" y="42722"/>
                </a:lnTo>
                <a:lnTo>
                  <a:pt x="37084" y="39408"/>
                </a:lnTo>
                <a:lnTo>
                  <a:pt x="3937" y="0"/>
                </a:lnTo>
                <a:close/>
              </a:path>
            </a:pathLst>
          </a:custGeom>
          <a:solidFill>
            <a:srgbClr val="FFFFFF"/>
          </a:solidFill>
        </p:spPr>
        <p:txBody>
          <a:bodyPr wrap="square" lIns="0" tIns="0" rIns="0" bIns="0" rtlCol="0"/>
          <a:lstStyle/>
          <a:p>
            <a:endParaRPr/>
          </a:p>
        </p:txBody>
      </p:sp>
      <p:sp>
        <p:nvSpPr>
          <p:cNvPr id="43" name="object 43"/>
          <p:cNvSpPr/>
          <p:nvPr/>
        </p:nvSpPr>
        <p:spPr>
          <a:xfrm>
            <a:off x="9087218" y="1392999"/>
            <a:ext cx="37465" cy="43180"/>
          </a:xfrm>
          <a:custGeom>
            <a:avLst/>
            <a:gdLst/>
            <a:ahLst/>
            <a:cxnLst/>
            <a:rect l="l" t="t" r="r" b="b"/>
            <a:pathLst>
              <a:path w="37465" h="43180">
                <a:moveTo>
                  <a:pt x="33324" y="0"/>
                </a:moveTo>
                <a:lnTo>
                  <a:pt x="0" y="39268"/>
                </a:lnTo>
                <a:lnTo>
                  <a:pt x="3924" y="42595"/>
                </a:lnTo>
                <a:lnTo>
                  <a:pt x="37249" y="3327"/>
                </a:lnTo>
                <a:lnTo>
                  <a:pt x="33324" y="0"/>
                </a:lnTo>
                <a:close/>
              </a:path>
            </a:pathLst>
          </a:custGeom>
          <a:solidFill>
            <a:srgbClr val="FFFFFF"/>
          </a:solidFill>
        </p:spPr>
        <p:txBody>
          <a:bodyPr wrap="square" lIns="0" tIns="0" rIns="0" bIns="0" rtlCol="0"/>
          <a:lstStyle/>
          <a:p>
            <a:endParaRPr/>
          </a:p>
        </p:txBody>
      </p:sp>
      <p:sp>
        <p:nvSpPr>
          <p:cNvPr id="44" name="object 44"/>
          <p:cNvSpPr/>
          <p:nvPr/>
        </p:nvSpPr>
        <p:spPr>
          <a:xfrm>
            <a:off x="8979890" y="1395069"/>
            <a:ext cx="39370" cy="33655"/>
          </a:xfrm>
          <a:custGeom>
            <a:avLst/>
            <a:gdLst/>
            <a:ahLst/>
            <a:cxnLst/>
            <a:rect l="l" t="t" r="r" b="b"/>
            <a:pathLst>
              <a:path w="39370" h="33655">
                <a:moveTo>
                  <a:pt x="38900" y="0"/>
                </a:moveTo>
                <a:lnTo>
                  <a:pt x="12839" y="0"/>
                </a:lnTo>
                <a:lnTo>
                  <a:pt x="0" y="7645"/>
                </a:lnTo>
                <a:lnTo>
                  <a:pt x="26314" y="33337"/>
                </a:lnTo>
                <a:lnTo>
                  <a:pt x="38900" y="25539"/>
                </a:lnTo>
                <a:lnTo>
                  <a:pt x="38900" y="0"/>
                </a:lnTo>
                <a:close/>
              </a:path>
            </a:pathLst>
          </a:custGeom>
          <a:solidFill>
            <a:srgbClr val="FFFFFF"/>
          </a:solidFill>
        </p:spPr>
        <p:txBody>
          <a:bodyPr wrap="square" lIns="0" tIns="0" rIns="0" bIns="0" rtlCol="0"/>
          <a:lstStyle/>
          <a:p>
            <a:endParaRPr/>
          </a:p>
        </p:txBody>
      </p:sp>
      <p:sp>
        <p:nvSpPr>
          <p:cNvPr id="45" name="object 45"/>
          <p:cNvSpPr/>
          <p:nvPr/>
        </p:nvSpPr>
        <p:spPr>
          <a:xfrm>
            <a:off x="8979699" y="1402845"/>
            <a:ext cx="26670" cy="26034"/>
          </a:xfrm>
          <a:custGeom>
            <a:avLst/>
            <a:gdLst/>
            <a:ahLst/>
            <a:cxnLst/>
            <a:rect l="l" t="t" r="r" b="b"/>
            <a:pathLst>
              <a:path w="26670" h="26034">
                <a:moveTo>
                  <a:pt x="0" y="25536"/>
                </a:moveTo>
                <a:lnTo>
                  <a:pt x="26058" y="25536"/>
                </a:lnTo>
                <a:lnTo>
                  <a:pt x="26058" y="0"/>
                </a:lnTo>
                <a:lnTo>
                  <a:pt x="0" y="0"/>
                </a:lnTo>
                <a:lnTo>
                  <a:pt x="0" y="25536"/>
                </a:lnTo>
                <a:close/>
              </a:path>
            </a:pathLst>
          </a:custGeom>
          <a:solidFill>
            <a:srgbClr val="FFFFFF"/>
          </a:solidFill>
        </p:spPr>
        <p:txBody>
          <a:bodyPr wrap="square" lIns="0" tIns="0" rIns="0" bIns="0" rtlCol="0"/>
          <a:lstStyle/>
          <a:p>
            <a:endParaRPr/>
          </a:p>
        </p:txBody>
      </p:sp>
      <p:sp>
        <p:nvSpPr>
          <p:cNvPr id="46" name="object 46"/>
          <p:cNvSpPr/>
          <p:nvPr/>
        </p:nvSpPr>
        <p:spPr>
          <a:xfrm>
            <a:off x="8979699" y="1402854"/>
            <a:ext cx="26670" cy="26034"/>
          </a:xfrm>
          <a:custGeom>
            <a:avLst/>
            <a:gdLst/>
            <a:ahLst/>
            <a:cxnLst/>
            <a:rect l="l" t="t" r="r" b="b"/>
            <a:pathLst>
              <a:path w="26670" h="26034">
                <a:moveTo>
                  <a:pt x="0" y="0"/>
                </a:moveTo>
                <a:lnTo>
                  <a:pt x="26058" y="0"/>
                </a:lnTo>
                <a:lnTo>
                  <a:pt x="26058" y="25536"/>
                </a:lnTo>
                <a:lnTo>
                  <a:pt x="0" y="25536"/>
                </a:lnTo>
                <a:lnTo>
                  <a:pt x="0" y="0"/>
                </a:lnTo>
                <a:close/>
              </a:path>
            </a:pathLst>
          </a:custGeom>
          <a:ln w="3175">
            <a:solidFill>
              <a:srgbClr val="BFBFBF"/>
            </a:solidFill>
          </a:ln>
        </p:spPr>
        <p:txBody>
          <a:bodyPr wrap="square" lIns="0" tIns="0" rIns="0" bIns="0" rtlCol="0"/>
          <a:lstStyle/>
          <a:p>
            <a:endParaRPr/>
          </a:p>
        </p:txBody>
      </p:sp>
      <p:sp>
        <p:nvSpPr>
          <p:cNvPr id="47" name="object 47"/>
          <p:cNvSpPr/>
          <p:nvPr/>
        </p:nvSpPr>
        <p:spPr>
          <a:xfrm>
            <a:off x="5372569" y="1682060"/>
            <a:ext cx="384810" cy="94615"/>
          </a:xfrm>
          <a:custGeom>
            <a:avLst/>
            <a:gdLst/>
            <a:ahLst/>
            <a:cxnLst/>
            <a:rect l="l" t="t" r="r" b="b"/>
            <a:pathLst>
              <a:path w="384810" h="94614">
                <a:moveTo>
                  <a:pt x="0" y="94022"/>
                </a:moveTo>
                <a:lnTo>
                  <a:pt x="384373" y="94022"/>
                </a:lnTo>
                <a:lnTo>
                  <a:pt x="384373" y="0"/>
                </a:lnTo>
                <a:lnTo>
                  <a:pt x="0" y="0"/>
                </a:lnTo>
                <a:lnTo>
                  <a:pt x="0" y="94022"/>
                </a:lnTo>
                <a:close/>
              </a:path>
            </a:pathLst>
          </a:custGeom>
          <a:solidFill>
            <a:srgbClr val="FFFFFF"/>
          </a:solidFill>
        </p:spPr>
        <p:txBody>
          <a:bodyPr wrap="square" lIns="0" tIns="0" rIns="0" bIns="0" rtlCol="0"/>
          <a:lstStyle/>
          <a:p>
            <a:endParaRPr/>
          </a:p>
        </p:txBody>
      </p:sp>
      <p:sp>
        <p:nvSpPr>
          <p:cNvPr id="48" name="object 48"/>
          <p:cNvSpPr/>
          <p:nvPr/>
        </p:nvSpPr>
        <p:spPr>
          <a:xfrm>
            <a:off x="5372569" y="1682064"/>
            <a:ext cx="384810" cy="94615"/>
          </a:xfrm>
          <a:custGeom>
            <a:avLst/>
            <a:gdLst/>
            <a:ahLst/>
            <a:cxnLst/>
            <a:rect l="l" t="t" r="r" b="b"/>
            <a:pathLst>
              <a:path w="384810" h="94614">
                <a:moveTo>
                  <a:pt x="0" y="0"/>
                </a:moveTo>
                <a:lnTo>
                  <a:pt x="384372" y="0"/>
                </a:lnTo>
                <a:lnTo>
                  <a:pt x="384372" y="94022"/>
                </a:lnTo>
                <a:lnTo>
                  <a:pt x="0" y="94022"/>
                </a:lnTo>
                <a:lnTo>
                  <a:pt x="0" y="0"/>
                </a:lnTo>
                <a:close/>
              </a:path>
            </a:pathLst>
          </a:custGeom>
          <a:ln w="8653">
            <a:solidFill>
              <a:srgbClr val="BFBFBF"/>
            </a:solidFill>
          </a:ln>
        </p:spPr>
        <p:txBody>
          <a:bodyPr wrap="square" lIns="0" tIns="0" rIns="0" bIns="0" rtlCol="0"/>
          <a:lstStyle/>
          <a:p>
            <a:endParaRPr/>
          </a:p>
        </p:txBody>
      </p:sp>
      <p:sp>
        <p:nvSpPr>
          <p:cNvPr id="49" name="object 49"/>
          <p:cNvSpPr txBox="1"/>
          <p:nvPr/>
        </p:nvSpPr>
        <p:spPr>
          <a:xfrm>
            <a:off x="5401424" y="1665273"/>
            <a:ext cx="114300" cy="109855"/>
          </a:xfrm>
          <a:prstGeom prst="rect">
            <a:avLst/>
          </a:prstGeom>
        </p:spPr>
        <p:txBody>
          <a:bodyPr vert="horz" wrap="square" lIns="0" tIns="12700" rIns="0" bIns="0" rtlCol="0">
            <a:spAutoFit/>
          </a:bodyPr>
          <a:lstStyle/>
          <a:p>
            <a:pPr marL="12700">
              <a:lnSpc>
                <a:spcPct val="100000"/>
              </a:lnSpc>
              <a:spcBef>
                <a:spcPts val="100"/>
              </a:spcBef>
            </a:pPr>
            <a:r>
              <a:rPr sz="550" b="1" spc="-25" dirty="0">
                <a:solidFill>
                  <a:srgbClr val="505050"/>
                </a:solidFill>
                <a:latin typeface="Arial"/>
                <a:cs typeface="Arial"/>
              </a:rPr>
              <a:t>G6</a:t>
            </a:r>
            <a:endParaRPr sz="550">
              <a:latin typeface="Arial"/>
              <a:cs typeface="Arial"/>
            </a:endParaRPr>
          </a:p>
        </p:txBody>
      </p:sp>
      <p:sp>
        <p:nvSpPr>
          <p:cNvPr id="50" name="object 50"/>
          <p:cNvSpPr/>
          <p:nvPr/>
        </p:nvSpPr>
        <p:spPr>
          <a:xfrm>
            <a:off x="5917793" y="1682060"/>
            <a:ext cx="384810" cy="94615"/>
          </a:xfrm>
          <a:custGeom>
            <a:avLst/>
            <a:gdLst/>
            <a:ahLst/>
            <a:cxnLst/>
            <a:rect l="l" t="t" r="r" b="b"/>
            <a:pathLst>
              <a:path w="384810" h="94614">
                <a:moveTo>
                  <a:pt x="0" y="94022"/>
                </a:moveTo>
                <a:lnTo>
                  <a:pt x="384448" y="94022"/>
                </a:lnTo>
                <a:lnTo>
                  <a:pt x="384448" y="0"/>
                </a:lnTo>
                <a:lnTo>
                  <a:pt x="0" y="0"/>
                </a:lnTo>
                <a:lnTo>
                  <a:pt x="0" y="94022"/>
                </a:lnTo>
                <a:close/>
              </a:path>
            </a:pathLst>
          </a:custGeom>
          <a:solidFill>
            <a:srgbClr val="FFFFFF"/>
          </a:solidFill>
        </p:spPr>
        <p:txBody>
          <a:bodyPr wrap="square" lIns="0" tIns="0" rIns="0" bIns="0" rtlCol="0"/>
          <a:lstStyle/>
          <a:p>
            <a:endParaRPr/>
          </a:p>
        </p:txBody>
      </p:sp>
      <p:sp>
        <p:nvSpPr>
          <p:cNvPr id="51" name="object 51"/>
          <p:cNvSpPr/>
          <p:nvPr/>
        </p:nvSpPr>
        <p:spPr>
          <a:xfrm>
            <a:off x="5917793" y="1682064"/>
            <a:ext cx="384810" cy="94615"/>
          </a:xfrm>
          <a:custGeom>
            <a:avLst/>
            <a:gdLst/>
            <a:ahLst/>
            <a:cxnLst/>
            <a:rect l="l" t="t" r="r" b="b"/>
            <a:pathLst>
              <a:path w="384810" h="94614">
                <a:moveTo>
                  <a:pt x="0" y="0"/>
                </a:moveTo>
                <a:lnTo>
                  <a:pt x="384448" y="0"/>
                </a:lnTo>
                <a:lnTo>
                  <a:pt x="384448" y="94022"/>
                </a:lnTo>
                <a:lnTo>
                  <a:pt x="0" y="94022"/>
                </a:lnTo>
                <a:lnTo>
                  <a:pt x="0" y="0"/>
                </a:lnTo>
                <a:close/>
              </a:path>
            </a:pathLst>
          </a:custGeom>
          <a:ln w="8653">
            <a:solidFill>
              <a:srgbClr val="BFBFBF"/>
            </a:solidFill>
          </a:ln>
        </p:spPr>
        <p:txBody>
          <a:bodyPr wrap="square" lIns="0" tIns="0" rIns="0" bIns="0" rtlCol="0"/>
          <a:lstStyle/>
          <a:p>
            <a:endParaRPr/>
          </a:p>
        </p:txBody>
      </p:sp>
      <p:sp>
        <p:nvSpPr>
          <p:cNvPr id="52" name="object 52"/>
          <p:cNvSpPr/>
          <p:nvPr/>
        </p:nvSpPr>
        <p:spPr>
          <a:xfrm>
            <a:off x="5849099" y="1748955"/>
            <a:ext cx="10795" cy="8890"/>
          </a:xfrm>
          <a:custGeom>
            <a:avLst/>
            <a:gdLst/>
            <a:ahLst/>
            <a:cxnLst/>
            <a:rect l="l" t="t" r="r" b="b"/>
            <a:pathLst>
              <a:path w="10795" h="8889">
                <a:moveTo>
                  <a:pt x="8000" y="0"/>
                </a:moveTo>
                <a:lnTo>
                  <a:pt x="2298" y="0"/>
                </a:lnTo>
                <a:lnTo>
                  <a:pt x="0" y="1943"/>
                </a:lnTo>
                <a:lnTo>
                  <a:pt x="0" y="6743"/>
                </a:lnTo>
                <a:lnTo>
                  <a:pt x="2298" y="8686"/>
                </a:lnTo>
                <a:lnTo>
                  <a:pt x="8000" y="8686"/>
                </a:lnTo>
                <a:lnTo>
                  <a:pt x="10299" y="6743"/>
                </a:lnTo>
                <a:lnTo>
                  <a:pt x="10299" y="1943"/>
                </a:lnTo>
                <a:lnTo>
                  <a:pt x="8000" y="0"/>
                </a:lnTo>
                <a:close/>
              </a:path>
            </a:pathLst>
          </a:custGeom>
          <a:solidFill>
            <a:srgbClr val="505050"/>
          </a:solidFill>
        </p:spPr>
        <p:txBody>
          <a:bodyPr wrap="square" lIns="0" tIns="0" rIns="0" bIns="0" rtlCol="0"/>
          <a:lstStyle/>
          <a:p>
            <a:endParaRPr/>
          </a:p>
        </p:txBody>
      </p:sp>
      <p:sp>
        <p:nvSpPr>
          <p:cNvPr id="53" name="object 53"/>
          <p:cNvSpPr/>
          <p:nvPr/>
        </p:nvSpPr>
        <p:spPr>
          <a:xfrm>
            <a:off x="5849099" y="1727517"/>
            <a:ext cx="10795" cy="8890"/>
          </a:xfrm>
          <a:custGeom>
            <a:avLst/>
            <a:gdLst/>
            <a:ahLst/>
            <a:cxnLst/>
            <a:rect l="l" t="t" r="r" b="b"/>
            <a:pathLst>
              <a:path w="10795" h="8889">
                <a:moveTo>
                  <a:pt x="8000" y="0"/>
                </a:moveTo>
                <a:lnTo>
                  <a:pt x="2298" y="0"/>
                </a:lnTo>
                <a:lnTo>
                  <a:pt x="0" y="1930"/>
                </a:lnTo>
                <a:lnTo>
                  <a:pt x="0" y="6731"/>
                </a:lnTo>
                <a:lnTo>
                  <a:pt x="2298" y="8674"/>
                </a:lnTo>
                <a:lnTo>
                  <a:pt x="8000" y="8674"/>
                </a:lnTo>
                <a:lnTo>
                  <a:pt x="10299" y="6731"/>
                </a:lnTo>
                <a:lnTo>
                  <a:pt x="10299" y="1930"/>
                </a:lnTo>
                <a:lnTo>
                  <a:pt x="8000" y="0"/>
                </a:lnTo>
                <a:close/>
              </a:path>
            </a:pathLst>
          </a:custGeom>
          <a:solidFill>
            <a:srgbClr val="505050"/>
          </a:solidFill>
        </p:spPr>
        <p:txBody>
          <a:bodyPr wrap="square" lIns="0" tIns="0" rIns="0" bIns="0" rtlCol="0"/>
          <a:lstStyle/>
          <a:p>
            <a:endParaRPr/>
          </a:p>
        </p:txBody>
      </p:sp>
      <p:sp>
        <p:nvSpPr>
          <p:cNvPr id="54" name="object 54"/>
          <p:cNvSpPr/>
          <p:nvPr/>
        </p:nvSpPr>
        <p:spPr>
          <a:xfrm>
            <a:off x="5849099" y="1706143"/>
            <a:ext cx="10795" cy="8890"/>
          </a:xfrm>
          <a:custGeom>
            <a:avLst/>
            <a:gdLst/>
            <a:ahLst/>
            <a:cxnLst/>
            <a:rect l="l" t="t" r="r" b="b"/>
            <a:pathLst>
              <a:path w="10795" h="8889">
                <a:moveTo>
                  <a:pt x="8000" y="0"/>
                </a:moveTo>
                <a:lnTo>
                  <a:pt x="2298" y="0"/>
                </a:lnTo>
                <a:lnTo>
                  <a:pt x="0" y="1943"/>
                </a:lnTo>
                <a:lnTo>
                  <a:pt x="0" y="6743"/>
                </a:lnTo>
                <a:lnTo>
                  <a:pt x="2298" y="8686"/>
                </a:lnTo>
                <a:lnTo>
                  <a:pt x="8000" y="8686"/>
                </a:lnTo>
                <a:lnTo>
                  <a:pt x="10299" y="6743"/>
                </a:lnTo>
                <a:lnTo>
                  <a:pt x="10299" y="1943"/>
                </a:lnTo>
                <a:lnTo>
                  <a:pt x="8000" y="0"/>
                </a:lnTo>
                <a:close/>
              </a:path>
            </a:pathLst>
          </a:custGeom>
          <a:solidFill>
            <a:srgbClr val="505050"/>
          </a:solidFill>
        </p:spPr>
        <p:txBody>
          <a:bodyPr wrap="square" lIns="0" tIns="0" rIns="0" bIns="0" rtlCol="0"/>
          <a:lstStyle/>
          <a:p>
            <a:endParaRPr/>
          </a:p>
        </p:txBody>
      </p:sp>
      <p:sp>
        <p:nvSpPr>
          <p:cNvPr id="55" name="object 55"/>
          <p:cNvSpPr/>
          <p:nvPr/>
        </p:nvSpPr>
        <p:spPr>
          <a:xfrm>
            <a:off x="5712002" y="1729778"/>
            <a:ext cx="15875" cy="10795"/>
          </a:xfrm>
          <a:custGeom>
            <a:avLst/>
            <a:gdLst/>
            <a:ahLst/>
            <a:cxnLst/>
            <a:rect l="l" t="t" r="r" b="b"/>
            <a:pathLst>
              <a:path w="15875" h="10794">
                <a:moveTo>
                  <a:pt x="15455" y="0"/>
                </a:moveTo>
                <a:lnTo>
                  <a:pt x="0" y="0"/>
                </a:lnTo>
                <a:lnTo>
                  <a:pt x="7721" y="10299"/>
                </a:lnTo>
                <a:lnTo>
                  <a:pt x="15455" y="0"/>
                </a:lnTo>
                <a:close/>
              </a:path>
            </a:pathLst>
          </a:custGeom>
          <a:solidFill>
            <a:srgbClr val="969696"/>
          </a:solidFill>
        </p:spPr>
        <p:txBody>
          <a:bodyPr wrap="square" lIns="0" tIns="0" rIns="0" bIns="0" rtlCol="0"/>
          <a:lstStyle/>
          <a:p>
            <a:endParaRPr/>
          </a:p>
        </p:txBody>
      </p:sp>
      <p:sp>
        <p:nvSpPr>
          <p:cNvPr id="56" name="object 56"/>
          <p:cNvSpPr/>
          <p:nvPr/>
        </p:nvSpPr>
        <p:spPr>
          <a:xfrm>
            <a:off x="6051499" y="1707705"/>
            <a:ext cx="71120" cy="48260"/>
          </a:xfrm>
          <a:custGeom>
            <a:avLst/>
            <a:gdLst/>
            <a:ahLst/>
            <a:cxnLst/>
            <a:rect l="l" t="t" r="r" b="b"/>
            <a:pathLst>
              <a:path w="71120" h="48260">
                <a:moveTo>
                  <a:pt x="0" y="24803"/>
                </a:moveTo>
                <a:lnTo>
                  <a:pt x="23761" y="47942"/>
                </a:lnTo>
                <a:lnTo>
                  <a:pt x="33231" y="39547"/>
                </a:lnTo>
                <a:lnTo>
                  <a:pt x="24371" y="39547"/>
                </a:lnTo>
                <a:lnTo>
                  <a:pt x="18421" y="35608"/>
                </a:lnTo>
                <a:lnTo>
                  <a:pt x="12571" y="31499"/>
                </a:lnTo>
                <a:lnTo>
                  <a:pt x="6527" y="27728"/>
                </a:lnTo>
                <a:lnTo>
                  <a:pt x="0" y="24803"/>
                </a:lnTo>
                <a:close/>
              </a:path>
              <a:path w="71120" h="48260">
                <a:moveTo>
                  <a:pt x="70510" y="0"/>
                </a:moveTo>
                <a:lnTo>
                  <a:pt x="64831" y="5064"/>
                </a:lnTo>
                <a:lnTo>
                  <a:pt x="51455" y="17849"/>
                </a:lnTo>
                <a:lnTo>
                  <a:pt x="36072" y="31596"/>
                </a:lnTo>
                <a:lnTo>
                  <a:pt x="24371" y="39547"/>
                </a:lnTo>
                <a:lnTo>
                  <a:pt x="33231" y="39547"/>
                </a:lnTo>
                <a:lnTo>
                  <a:pt x="36100" y="37004"/>
                </a:lnTo>
                <a:lnTo>
                  <a:pt x="48102" y="25609"/>
                </a:lnTo>
                <a:lnTo>
                  <a:pt x="59621" y="13395"/>
                </a:lnTo>
                <a:lnTo>
                  <a:pt x="70510" y="0"/>
                </a:lnTo>
                <a:close/>
              </a:path>
            </a:pathLst>
          </a:custGeom>
          <a:solidFill>
            <a:srgbClr val="505050"/>
          </a:solidFill>
        </p:spPr>
        <p:txBody>
          <a:bodyPr wrap="square" lIns="0" tIns="0" rIns="0" bIns="0" rtlCol="0"/>
          <a:lstStyle/>
          <a:p>
            <a:endParaRPr/>
          </a:p>
        </p:txBody>
      </p:sp>
      <p:sp>
        <p:nvSpPr>
          <p:cNvPr id="57" name="object 57"/>
          <p:cNvSpPr/>
          <p:nvPr/>
        </p:nvSpPr>
        <p:spPr>
          <a:xfrm>
            <a:off x="9080398" y="1719884"/>
            <a:ext cx="36830" cy="19050"/>
          </a:xfrm>
          <a:custGeom>
            <a:avLst/>
            <a:gdLst/>
            <a:ahLst/>
            <a:cxnLst/>
            <a:rect l="l" t="t" r="r" b="b"/>
            <a:pathLst>
              <a:path w="36829" h="19050">
                <a:moveTo>
                  <a:pt x="0" y="0"/>
                </a:moveTo>
                <a:lnTo>
                  <a:pt x="17360" y="19011"/>
                </a:lnTo>
                <a:lnTo>
                  <a:pt x="19799" y="16789"/>
                </a:lnTo>
                <a:lnTo>
                  <a:pt x="17475" y="16789"/>
                </a:lnTo>
                <a:lnTo>
                  <a:pt x="2235" y="101"/>
                </a:lnTo>
                <a:lnTo>
                  <a:pt x="0" y="0"/>
                </a:lnTo>
                <a:close/>
              </a:path>
              <a:path w="36829" h="19050">
                <a:moveTo>
                  <a:pt x="34188" y="1562"/>
                </a:moveTo>
                <a:lnTo>
                  <a:pt x="17475" y="16789"/>
                </a:lnTo>
                <a:lnTo>
                  <a:pt x="19799" y="16789"/>
                </a:lnTo>
                <a:lnTo>
                  <a:pt x="36398" y="1663"/>
                </a:lnTo>
                <a:lnTo>
                  <a:pt x="34188" y="1562"/>
                </a:lnTo>
                <a:close/>
              </a:path>
            </a:pathLst>
          </a:custGeom>
          <a:solidFill>
            <a:srgbClr val="505050"/>
          </a:solidFill>
        </p:spPr>
        <p:txBody>
          <a:bodyPr wrap="square" lIns="0" tIns="0" rIns="0" bIns="0" rtlCol="0"/>
          <a:lstStyle/>
          <a:p>
            <a:endParaRPr/>
          </a:p>
        </p:txBody>
      </p:sp>
      <p:sp>
        <p:nvSpPr>
          <p:cNvPr id="58" name="object 58"/>
          <p:cNvSpPr txBox="1"/>
          <p:nvPr/>
        </p:nvSpPr>
        <p:spPr>
          <a:xfrm>
            <a:off x="5391226" y="1866455"/>
            <a:ext cx="74930" cy="135255"/>
          </a:xfrm>
          <a:prstGeom prst="rect">
            <a:avLst/>
          </a:prstGeom>
        </p:spPr>
        <p:txBody>
          <a:bodyPr vert="horz" wrap="square" lIns="0" tIns="15240" rIns="0" bIns="0" rtlCol="0">
            <a:spAutoFit/>
          </a:bodyPr>
          <a:lstStyle/>
          <a:p>
            <a:pPr marL="12700">
              <a:lnSpc>
                <a:spcPct val="100000"/>
              </a:lnSpc>
              <a:spcBef>
                <a:spcPts val="120"/>
              </a:spcBef>
            </a:pPr>
            <a:r>
              <a:rPr sz="700" spc="-80" dirty="0">
                <a:solidFill>
                  <a:srgbClr val="505050"/>
                </a:solidFill>
                <a:latin typeface="Arial Black"/>
                <a:cs typeface="Arial Black"/>
              </a:rPr>
              <a:t>1</a:t>
            </a:r>
            <a:endParaRPr sz="700">
              <a:latin typeface="Arial Black"/>
              <a:cs typeface="Arial Black"/>
            </a:endParaRPr>
          </a:p>
        </p:txBody>
      </p:sp>
      <p:sp>
        <p:nvSpPr>
          <p:cNvPr id="59" name="object 59"/>
          <p:cNvSpPr/>
          <p:nvPr/>
        </p:nvSpPr>
        <p:spPr>
          <a:xfrm>
            <a:off x="5655779" y="1877978"/>
            <a:ext cx="3175" cy="1270"/>
          </a:xfrm>
          <a:custGeom>
            <a:avLst/>
            <a:gdLst/>
            <a:ahLst/>
            <a:cxnLst/>
            <a:rect l="l" t="t" r="r" b="b"/>
            <a:pathLst>
              <a:path w="3175" h="1269">
                <a:moveTo>
                  <a:pt x="0" y="808"/>
                </a:moveTo>
                <a:lnTo>
                  <a:pt x="3083" y="808"/>
                </a:lnTo>
                <a:lnTo>
                  <a:pt x="3083" y="0"/>
                </a:lnTo>
                <a:lnTo>
                  <a:pt x="0" y="0"/>
                </a:lnTo>
                <a:lnTo>
                  <a:pt x="0" y="808"/>
                </a:lnTo>
                <a:close/>
              </a:path>
            </a:pathLst>
          </a:custGeom>
          <a:solidFill>
            <a:srgbClr val="D4D4D4"/>
          </a:solidFill>
        </p:spPr>
        <p:txBody>
          <a:bodyPr wrap="square" lIns="0" tIns="0" rIns="0" bIns="0" rtlCol="0"/>
          <a:lstStyle/>
          <a:p>
            <a:endParaRPr/>
          </a:p>
        </p:txBody>
      </p:sp>
      <p:sp>
        <p:nvSpPr>
          <p:cNvPr id="60" name="object 60"/>
          <p:cNvSpPr/>
          <p:nvPr/>
        </p:nvSpPr>
        <p:spPr>
          <a:xfrm>
            <a:off x="6017907" y="1877978"/>
            <a:ext cx="3175" cy="1270"/>
          </a:xfrm>
          <a:custGeom>
            <a:avLst/>
            <a:gdLst/>
            <a:ahLst/>
            <a:cxnLst/>
            <a:rect l="l" t="t" r="r" b="b"/>
            <a:pathLst>
              <a:path w="3175" h="1269">
                <a:moveTo>
                  <a:pt x="0" y="808"/>
                </a:moveTo>
                <a:lnTo>
                  <a:pt x="3083" y="808"/>
                </a:lnTo>
                <a:lnTo>
                  <a:pt x="3083" y="0"/>
                </a:lnTo>
                <a:lnTo>
                  <a:pt x="0" y="0"/>
                </a:lnTo>
                <a:lnTo>
                  <a:pt x="0" y="808"/>
                </a:lnTo>
                <a:close/>
              </a:path>
            </a:pathLst>
          </a:custGeom>
          <a:solidFill>
            <a:srgbClr val="D4D4D4"/>
          </a:solidFill>
        </p:spPr>
        <p:txBody>
          <a:bodyPr wrap="square" lIns="0" tIns="0" rIns="0" bIns="0" rtlCol="0"/>
          <a:lstStyle/>
          <a:p>
            <a:endParaRPr/>
          </a:p>
        </p:txBody>
      </p:sp>
      <p:sp>
        <p:nvSpPr>
          <p:cNvPr id="61" name="object 61"/>
          <p:cNvSpPr/>
          <p:nvPr/>
        </p:nvSpPr>
        <p:spPr>
          <a:xfrm>
            <a:off x="5865279" y="1911814"/>
            <a:ext cx="48120" cy="63073"/>
          </a:xfrm>
          <a:prstGeom prst="rect">
            <a:avLst/>
          </a:prstGeom>
          <a:blipFill>
            <a:blip r:embed="rId3" cstate="print"/>
            <a:stretch>
              <a:fillRect/>
            </a:stretch>
          </a:blipFill>
        </p:spPr>
        <p:txBody>
          <a:bodyPr wrap="square" lIns="0" tIns="0" rIns="0" bIns="0" rtlCol="0"/>
          <a:lstStyle/>
          <a:p>
            <a:endParaRPr/>
          </a:p>
        </p:txBody>
      </p:sp>
      <p:sp>
        <p:nvSpPr>
          <p:cNvPr id="62" name="object 62"/>
          <p:cNvSpPr/>
          <p:nvPr/>
        </p:nvSpPr>
        <p:spPr>
          <a:xfrm>
            <a:off x="6906907" y="1877978"/>
            <a:ext cx="73571" cy="96909"/>
          </a:xfrm>
          <a:prstGeom prst="rect">
            <a:avLst/>
          </a:prstGeom>
          <a:blipFill>
            <a:blip r:embed="rId4" cstate="print"/>
            <a:stretch>
              <a:fillRect/>
            </a:stretch>
          </a:blipFill>
        </p:spPr>
        <p:txBody>
          <a:bodyPr wrap="square" lIns="0" tIns="0" rIns="0" bIns="0" rtlCol="0"/>
          <a:lstStyle/>
          <a:p>
            <a:endParaRPr/>
          </a:p>
        </p:txBody>
      </p:sp>
      <p:sp>
        <p:nvSpPr>
          <p:cNvPr id="63" name="object 63"/>
          <p:cNvSpPr txBox="1"/>
          <p:nvPr/>
        </p:nvSpPr>
        <p:spPr>
          <a:xfrm>
            <a:off x="5668022" y="1768905"/>
            <a:ext cx="71120" cy="109855"/>
          </a:xfrm>
          <a:prstGeom prst="rect">
            <a:avLst/>
          </a:prstGeom>
        </p:spPr>
        <p:txBody>
          <a:bodyPr vert="horz" wrap="square" lIns="0" tIns="12700" rIns="0" bIns="0" rtlCol="0">
            <a:spAutoFit/>
          </a:bodyPr>
          <a:lstStyle/>
          <a:p>
            <a:pPr marL="12700">
              <a:lnSpc>
                <a:spcPct val="100000"/>
              </a:lnSpc>
              <a:spcBef>
                <a:spcPts val="100"/>
              </a:spcBef>
            </a:pPr>
            <a:r>
              <a:rPr sz="550" spc="-75" dirty="0">
                <a:latin typeface="Arial Black"/>
                <a:cs typeface="Arial Black"/>
              </a:rPr>
              <a:t>A</a:t>
            </a:r>
            <a:endParaRPr sz="550">
              <a:latin typeface="Arial Black"/>
              <a:cs typeface="Arial Black"/>
            </a:endParaRPr>
          </a:p>
        </p:txBody>
      </p:sp>
      <p:sp>
        <p:nvSpPr>
          <p:cNvPr id="64" name="object 64"/>
          <p:cNvSpPr txBox="1"/>
          <p:nvPr/>
        </p:nvSpPr>
        <p:spPr>
          <a:xfrm>
            <a:off x="6205982" y="1651807"/>
            <a:ext cx="93345" cy="226695"/>
          </a:xfrm>
          <a:prstGeom prst="rect">
            <a:avLst/>
          </a:prstGeom>
        </p:spPr>
        <p:txBody>
          <a:bodyPr vert="horz" wrap="square" lIns="0" tIns="29209" rIns="0" bIns="0" rtlCol="0">
            <a:spAutoFit/>
          </a:bodyPr>
          <a:lstStyle/>
          <a:p>
            <a:pPr marL="12700">
              <a:lnSpc>
                <a:spcPct val="100000"/>
              </a:lnSpc>
              <a:spcBef>
                <a:spcPts val="229"/>
              </a:spcBef>
            </a:pPr>
            <a:r>
              <a:rPr sz="550" b="1" i="1" spc="-25" dirty="0">
                <a:solidFill>
                  <a:srgbClr val="505050"/>
                </a:solidFill>
                <a:latin typeface="Trebuchet MS"/>
                <a:cs typeface="Trebuchet MS"/>
              </a:rPr>
              <a:t>fx</a:t>
            </a:r>
            <a:endParaRPr sz="550">
              <a:latin typeface="Trebuchet MS"/>
              <a:cs typeface="Trebuchet MS"/>
            </a:endParaRPr>
          </a:p>
          <a:p>
            <a:pPr marL="39370">
              <a:lnSpc>
                <a:spcPct val="100000"/>
              </a:lnSpc>
              <a:spcBef>
                <a:spcPts val="130"/>
              </a:spcBef>
            </a:pPr>
            <a:r>
              <a:rPr sz="550" spc="-114" dirty="0">
                <a:latin typeface="Arial Black"/>
                <a:cs typeface="Arial Black"/>
              </a:rPr>
              <a:t>B</a:t>
            </a:r>
            <a:endParaRPr sz="550">
              <a:latin typeface="Arial Black"/>
              <a:cs typeface="Arial Black"/>
            </a:endParaRPr>
          </a:p>
        </p:txBody>
      </p:sp>
      <p:sp>
        <p:nvSpPr>
          <p:cNvPr id="65" name="object 65"/>
          <p:cNvSpPr txBox="1"/>
          <p:nvPr/>
        </p:nvSpPr>
        <p:spPr>
          <a:xfrm>
            <a:off x="7519809" y="1768905"/>
            <a:ext cx="57785" cy="109855"/>
          </a:xfrm>
          <a:prstGeom prst="rect">
            <a:avLst/>
          </a:prstGeom>
        </p:spPr>
        <p:txBody>
          <a:bodyPr vert="horz" wrap="square" lIns="0" tIns="12700" rIns="0" bIns="0" rtlCol="0">
            <a:spAutoFit/>
          </a:bodyPr>
          <a:lstStyle/>
          <a:p>
            <a:pPr marL="12700">
              <a:lnSpc>
                <a:spcPct val="100000"/>
              </a:lnSpc>
              <a:spcBef>
                <a:spcPts val="100"/>
              </a:spcBef>
            </a:pPr>
            <a:r>
              <a:rPr sz="550" spc="-114" dirty="0">
                <a:latin typeface="Arial Black"/>
                <a:cs typeface="Arial Black"/>
              </a:rPr>
              <a:t>c</a:t>
            </a:r>
            <a:endParaRPr sz="550">
              <a:latin typeface="Arial Black"/>
              <a:cs typeface="Arial Black"/>
            </a:endParaRPr>
          </a:p>
        </p:txBody>
      </p:sp>
      <p:sp>
        <p:nvSpPr>
          <p:cNvPr id="66" name="object 66"/>
          <p:cNvSpPr txBox="1"/>
          <p:nvPr/>
        </p:nvSpPr>
        <p:spPr>
          <a:xfrm>
            <a:off x="8962911" y="3094789"/>
            <a:ext cx="186055" cy="109855"/>
          </a:xfrm>
          <a:prstGeom prst="rect">
            <a:avLst/>
          </a:prstGeom>
        </p:spPr>
        <p:txBody>
          <a:bodyPr vert="horz" wrap="square" lIns="0" tIns="12700" rIns="0" bIns="0" rtlCol="0">
            <a:spAutoFit/>
          </a:bodyPr>
          <a:lstStyle/>
          <a:p>
            <a:pPr marL="12700">
              <a:lnSpc>
                <a:spcPct val="100000"/>
              </a:lnSpc>
              <a:spcBef>
                <a:spcPts val="100"/>
              </a:spcBef>
            </a:pPr>
            <a:r>
              <a:rPr sz="550" spc="10" dirty="0">
                <a:solidFill>
                  <a:srgbClr val="FFFFFF"/>
                </a:solidFill>
                <a:latin typeface="Arial Black"/>
                <a:cs typeface="Arial Black"/>
              </a:rPr>
              <a:t>+</a:t>
            </a:r>
            <a:r>
              <a:rPr sz="550" spc="-25" dirty="0">
                <a:solidFill>
                  <a:srgbClr val="FFFFFF"/>
                </a:solidFill>
                <a:latin typeface="Arial Black"/>
                <a:cs typeface="Arial Black"/>
              </a:rPr>
              <a:t> </a:t>
            </a:r>
            <a:r>
              <a:rPr sz="250" spc="-25" dirty="0">
                <a:solidFill>
                  <a:srgbClr val="FFFFFF"/>
                </a:solidFill>
                <a:latin typeface="Arial Black"/>
                <a:cs typeface="Arial Black"/>
              </a:rPr>
              <a:t>100%</a:t>
            </a:r>
            <a:endParaRPr sz="250">
              <a:latin typeface="Arial Black"/>
              <a:cs typeface="Arial Black"/>
            </a:endParaRPr>
          </a:p>
        </p:txBody>
      </p:sp>
      <p:sp>
        <p:nvSpPr>
          <p:cNvPr id="67" name="object 67"/>
          <p:cNvSpPr txBox="1"/>
          <p:nvPr/>
        </p:nvSpPr>
        <p:spPr>
          <a:xfrm>
            <a:off x="8352129" y="3094789"/>
            <a:ext cx="84455" cy="109855"/>
          </a:xfrm>
          <a:prstGeom prst="rect">
            <a:avLst/>
          </a:prstGeom>
        </p:spPr>
        <p:txBody>
          <a:bodyPr vert="horz" wrap="square" lIns="0" tIns="12700" rIns="0" bIns="0" rtlCol="0">
            <a:spAutoFit/>
          </a:bodyPr>
          <a:lstStyle/>
          <a:p>
            <a:pPr marL="12700">
              <a:lnSpc>
                <a:spcPct val="100000"/>
              </a:lnSpc>
              <a:spcBef>
                <a:spcPts val="100"/>
              </a:spcBef>
            </a:pPr>
            <a:r>
              <a:rPr sz="550" u="sng" dirty="0">
                <a:solidFill>
                  <a:srgbClr val="FFFFFF"/>
                </a:solidFill>
                <a:uFill>
                  <a:solidFill>
                    <a:srgbClr val="FFFFFF"/>
                  </a:solidFill>
                </a:uFill>
                <a:latin typeface="Times New Roman"/>
                <a:cs typeface="Times New Roman"/>
              </a:rPr>
              <a:t> </a:t>
            </a:r>
            <a:r>
              <a:rPr sz="550" u="sng" spc="45" dirty="0">
                <a:solidFill>
                  <a:srgbClr val="FFFFFF"/>
                </a:solidFill>
                <a:uFill>
                  <a:solidFill>
                    <a:srgbClr val="FFFFFF"/>
                  </a:solidFill>
                </a:uFill>
                <a:latin typeface="Times New Roman"/>
                <a:cs typeface="Times New Roman"/>
              </a:rPr>
              <a:t> </a:t>
            </a:r>
            <a:endParaRPr sz="550">
              <a:latin typeface="Times New Roman"/>
              <a:cs typeface="Times New Roman"/>
            </a:endParaRPr>
          </a:p>
        </p:txBody>
      </p:sp>
      <p:sp>
        <p:nvSpPr>
          <p:cNvPr id="68" name="object 68"/>
          <p:cNvSpPr txBox="1"/>
          <p:nvPr/>
        </p:nvSpPr>
        <p:spPr>
          <a:xfrm>
            <a:off x="7965630" y="1826839"/>
            <a:ext cx="930910" cy="149860"/>
          </a:xfrm>
          <a:prstGeom prst="rect">
            <a:avLst/>
          </a:prstGeom>
        </p:spPr>
        <p:txBody>
          <a:bodyPr vert="horz" wrap="square" lIns="0" tIns="14604" rIns="0" bIns="0" rtlCol="0">
            <a:spAutoFit/>
          </a:bodyPr>
          <a:lstStyle/>
          <a:p>
            <a:pPr marL="12700">
              <a:lnSpc>
                <a:spcPct val="100000"/>
              </a:lnSpc>
              <a:spcBef>
                <a:spcPts val="114"/>
              </a:spcBef>
            </a:pPr>
            <a:r>
              <a:rPr sz="800" spc="-80" dirty="0">
                <a:solidFill>
                  <a:srgbClr val="008272"/>
                </a:solidFill>
                <a:latin typeface="Arial Black"/>
                <a:cs typeface="Arial Black"/>
              </a:rPr>
              <a:t>Microsoft</a:t>
            </a:r>
            <a:r>
              <a:rPr sz="800" spc="-85" dirty="0">
                <a:solidFill>
                  <a:srgbClr val="008272"/>
                </a:solidFill>
                <a:latin typeface="Arial Black"/>
                <a:cs typeface="Arial Black"/>
              </a:rPr>
              <a:t> </a:t>
            </a:r>
            <a:r>
              <a:rPr sz="800" spc="-105" dirty="0">
                <a:solidFill>
                  <a:srgbClr val="008272"/>
                </a:solidFill>
                <a:latin typeface="Arial Black"/>
                <a:cs typeface="Arial Black"/>
              </a:rPr>
              <a:t>Dynamics</a:t>
            </a:r>
            <a:endParaRPr sz="800">
              <a:latin typeface="Arial Black"/>
              <a:cs typeface="Arial Black"/>
            </a:endParaRPr>
          </a:p>
        </p:txBody>
      </p:sp>
      <p:sp>
        <p:nvSpPr>
          <p:cNvPr id="69" name="object 69"/>
          <p:cNvSpPr txBox="1"/>
          <p:nvPr/>
        </p:nvSpPr>
        <p:spPr>
          <a:xfrm>
            <a:off x="8092300" y="2358947"/>
            <a:ext cx="254635" cy="604520"/>
          </a:xfrm>
          <a:prstGeom prst="rect">
            <a:avLst/>
          </a:prstGeom>
        </p:spPr>
        <p:txBody>
          <a:bodyPr vert="horz" wrap="square" lIns="0" tIns="12700" rIns="0" bIns="0" rtlCol="0">
            <a:spAutoFit/>
          </a:bodyPr>
          <a:lstStyle/>
          <a:p>
            <a:pPr marL="12700" marR="5080">
              <a:lnSpc>
                <a:spcPct val="138200"/>
              </a:lnSpc>
              <a:spcBef>
                <a:spcPts val="100"/>
              </a:spcBef>
            </a:pPr>
            <a:r>
              <a:rPr sz="550" spc="-85" dirty="0">
                <a:solidFill>
                  <a:srgbClr val="D9D9D9"/>
                </a:solidFill>
                <a:latin typeface="Arial Black"/>
                <a:cs typeface="Arial Black"/>
              </a:rPr>
              <a:t>New  </a:t>
            </a:r>
            <a:r>
              <a:rPr sz="550" spc="-95" dirty="0">
                <a:solidFill>
                  <a:srgbClr val="505050"/>
                </a:solidFill>
                <a:latin typeface="Arial Black"/>
                <a:cs typeface="Arial Black"/>
              </a:rPr>
              <a:t>Re</a:t>
            </a:r>
            <a:r>
              <a:rPr sz="550" spc="-50" dirty="0">
                <a:solidFill>
                  <a:srgbClr val="505050"/>
                </a:solidFill>
                <a:latin typeface="Arial Black"/>
                <a:cs typeface="Arial Black"/>
              </a:rPr>
              <a:t>f</a:t>
            </a:r>
            <a:r>
              <a:rPr sz="550" spc="-55" dirty="0">
                <a:solidFill>
                  <a:srgbClr val="505050"/>
                </a:solidFill>
                <a:latin typeface="Arial Black"/>
                <a:cs typeface="Arial Black"/>
              </a:rPr>
              <a:t>r</a:t>
            </a:r>
            <a:r>
              <a:rPr sz="550" spc="-85" dirty="0">
                <a:solidFill>
                  <a:srgbClr val="505050"/>
                </a:solidFill>
                <a:latin typeface="Arial Black"/>
                <a:cs typeface="Arial Black"/>
              </a:rPr>
              <a:t>e</a:t>
            </a:r>
            <a:r>
              <a:rPr sz="550" spc="-114" dirty="0">
                <a:solidFill>
                  <a:srgbClr val="505050"/>
                </a:solidFill>
                <a:latin typeface="Arial Black"/>
                <a:cs typeface="Arial Black"/>
              </a:rPr>
              <a:t>s</a:t>
            </a:r>
            <a:r>
              <a:rPr sz="550" spc="-40" dirty="0">
                <a:solidFill>
                  <a:srgbClr val="505050"/>
                </a:solidFill>
                <a:latin typeface="Arial Black"/>
                <a:cs typeface="Arial Black"/>
              </a:rPr>
              <a:t>h  </a:t>
            </a:r>
            <a:r>
              <a:rPr sz="550" spc="-80" dirty="0">
                <a:solidFill>
                  <a:srgbClr val="505050"/>
                </a:solidFill>
                <a:latin typeface="Arial Black"/>
                <a:cs typeface="Arial Black"/>
              </a:rPr>
              <a:t>Pu</a:t>
            </a:r>
            <a:r>
              <a:rPr sz="550" spc="-55" dirty="0">
                <a:solidFill>
                  <a:srgbClr val="505050"/>
                </a:solidFill>
                <a:latin typeface="Arial Black"/>
                <a:cs typeface="Arial Black"/>
              </a:rPr>
              <a:t>b</a:t>
            </a:r>
            <a:r>
              <a:rPr sz="550" spc="-50" dirty="0">
                <a:solidFill>
                  <a:srgbClr val="505050"/>
                </a:solidFill>
                <a:latin typeface="Arial Black"/>
                <a:cs typeface="Arial Black"/>
              </a:rPr>
              <a:t>li</a:t>
            </a:r>
            <a:r>
              <a:rPr sz="550" spc="-114" dirty="0">
                <a:solidFill>
                  <a:srgbClr val="505050"/>
                </a:solidFill>
                <a:latin typeface="Arial Black"/>
                <a:cs typeface="Arial Black"/>
              </a:rPr>
              <a:t>s</a:t>
            </a:r>
            <a:r>
              <a:rPr sz="550" spc="-40" dirty="0">
                <a:solidFill>
                  <a:srgbClr val="505050"/>
                </a:solidFill>
                <a:latin typeface="Arial Black"/>
                <a:cs typeface="Arial Black"/>
              </a:rPr>
              <a:t>h  </a:t>
            </a:r>
            <a:r>
              <a:rPr sz="550" spc="-70" dirty="0">
                <a:solidFill>
                  <a:srgbClr val="505050"/>
                </a:solidFill>
                <a:latin typeface="Arial Black"/>
                <a:cs typeface="Arial Black"/>
              </a:rPr>
              <a:t>Filter  Design</a:t>
            </a:r>
            <a:endParaRPr sz="550">
              <a:latin typeface="Arial Black"/>
              <a:cs typeface="Arial Black"/>
            </a:endParaRPr>
          </a:p>
        </p:txBody>
      </p:sp>
      <p:sp>
        <p:nvSpPr>
          <p:cNvPr id="70" name="object 70"/>
          <p:cNvSpPr txBox="1"/>
          <p:nvPr/>
        </p:nvSpPr>
        <p:spPr>
          <a:xfrm>
            <a:off x="9105150" y="2997229"/>
            <a:ext cx="43815" cy="66040"/>
          </a:xfrm>
          <a:prstGeom prst="rect">
            <a:avLst/>
          </a:prstGeom>
        </p:spPr>
        <p:txBody>
          <a:bodyPr vert="horz" wrap="square" lIns="0" tIns="13970" rIns="0" bIns="0" rtlCol="0">
            <a:spAutoFit/>
          </a:bodyPr>
          <a:lstStyle/>
          <a:p>
            <a:pPr marL="12700">
              <a:lnSpc>
                <a:spcPct val="100000"/>
              </a:lnSpc>
              <a:spcBef>
                <a:spcPts val="110"/>
              </a:spcBef>
            </a:pPr>
            <a:r>
              <a:rPr sz="250" spc="-25" dirty="0">
                <a:solidFill>
                  <a:srgbClr val="505050"/>
                </a:solidFill>
                <a:latin typeface="Arial Black"/>
                <a:cs typeface="Arial Black"/>
              </a:rPr>
              <a:t>4</a:t>
            </a:r>
            <a:endParaRPr sz="250">
              <a:latin typeface="Arial Black"/>
              <a:cs typeface="Arial Black"/>
            </a:endParaRPr>
          </a:p>
        </p:txBody>
      </p:sp>
      <p:sp>
        <p:nvSpPr>
          <p:cNvPr id="71" name="object 71"/>
          <p:cNvSpPr txBox="1"/>
          <p:nvPr/>
        </p:nvSpPr>
        <p:spPr>
          <a:xfrm>
            <a:off x="5446712" y="1515921"/>
            <a:ext cx="130175" cy="109855"/>
          </a:xfrm>
          <a:prstGeom prst="rect">
            <a:avLst/>
          </a:prstGeom>
        </p:spPr>
        <p:txBody>
          <a:bodyPr vert="horz" wrap="square" lIns="0" tIns="12700" rIns="0" bIns="0" rtlCol="0">
            <a:spAutoFit/>
          </a:bodyPr>
          <a:lstStyle/>
          <a:p>
            <a:pPr marL="12700">
              <a:lnSpc>
                <a:spcPct val="100000"/>
              </a:lnSpc>
              <a:spcBef>
                <a:spcPts val="100"/>
              </a:spcBef>
            </a:pPr>
            <a:r>
              <a:rPr sz="550" spc="-110" dirty="0">
                <a:solidFill>
                  <a:srgbClr val="FFFFFF"/>
                </a:solidFill>
                <a:latin typeface="Arial Black"/>
                <a:cs typeface="Arial Black"/>
              </a:rPr>
              <a:t>F</a:t>
            </a:r>
            <a:r>
              <a:rPr sz="550" spc="-50" dirty="0">
                <a:solidFill>
                  <a:srgbClr val="FFFFFF"/>
                </a:solidFill>
                <a:latin typeface="Arial Black"/>
                <a:cs typeface="Arial Black"/>
              </a:rPr>
              <a:t>il</a:t>
            </a:r>
            <a:r>
              <a:rPr sz="550" spc="-80" dirty="0">
                <a:solidFill>
                  <a:srgbClr val="FFFFFF"/>
                </a:solidFill>
                <a:latin typeface="Arial Black"/>
                <a:cs typeface="Arial Black"/>
              </a:rPr>
              <a:t>e</a:t>
            </a:r>
            <a:endParaRPr sz="550">
              <a:latin typeface="Arial Black"/>
              <a:cs typeface="Arial Black"/>
            </a:endParaRPr>
          </a:p>
        </p:txBody>
      </p:sp>
      <p:sp>
        <p:nvSpPr>
          <p:cNvPr id="72" name="object 72"/>
          <p:cNvSpPr txBox="1"/>
          <p:nvPr/>
        </p:nvSpPr>
        <p:spPr>
          <a:xfrm>
            <a:off x="8023821" y="2119429"/>
            <a:ext cx="267335" cy="109855"/>
          </a:xfrm>
          <a:prstGeom prst="rect">
            <a:avLst/>
          </a:prstGeom>
        </p:spPr>
        <p:txBody>
          <a:bodyPr vert="horz" wrap="square" lIns="0" tIns="12700" rIns="0" bIns="0" rtlCol="0">
            <a:spAutoFit/>
          </a:bodyPr>
          <a:lstStyle/>
          <a:p>
            <a:pPr marL="12700">
              <a:lnSpc>
                <a:spcPct val="100000"/>
              </a:lnSpc>
              <a:spcBef>
                <a:spcPts val="100"/>
              </a:spcBef>
            </a:pPr>
            <a:r>
              <a:rPr sz="550" spc="-80" dirty="0">
                <a:solidFill>
                  <a:srgbClr val="505050"/>
                </a:solidFill>
                <a:latin typeface="Arial Black"/>
                <a:cs typeface="Arial Black"/>
              </a:rPr>
              <a:t>Projects</a:t>
            </a:r>
            <a:endParaRPr sz="550">
              <a:latin typeface="Arial Black"/>
              <a:cs typeface="Arial Black"/>
            </a:endParaRPr>
          </a:p>
        </p:txBody>
      </p:sp>
      <p:sp>
        <p:nvSpPr>
          <p:cNvPr id="73" name="object 73"/>
          <p:cNvSpPr txBox="1"/>
          <p:nvPr/>
        </p:nvSpPr>
        <p:spPr>
          <a:xfrm>
            <a:off x="8023821" y="2256589"/>
            <a:ext cx="474980" cy="109855"/>
          </a:xfrm>
          <a:prstGeom prst="rect">
            <a:avLst/>
          </a:prstGeom>
        </p:spPr>
        <p:txBody>
          <a:bodyPr vert="horz" wrap="square" lIns="0" tIns="12700" rIns="0" bIns="0" rtlCol="0">
            <a:spAutoFit/>
          </a:bodyPr>
          <a:lstStyle/>
          <a:p>
            <a:pPr marL="12700">
              <a:lnSpc>
                <a:spcPct val="100000"/>
              </a:lnSpc>
              <a:spcBef>
                <a:spcPts val="100"/>
              </a:spcBef>
            </a:pPr>
            <a:r>
              <a:rPr sz="550" spc="-70" dirty="0">
                <a:solidFill>
                  <a:srgbClr val="505050"/>
                </a:solidFill>
                <a:latin typeface="Arial Black"/>
                <a:cs typeface="Arial Black"/>
              </a:rPr>
              <a:t>Administration</a:t>
            </a:r>
            <a:endParaRPr sz="550">
              <a:latin typeface="Arial Black"/>
              <a:cs typeface="Arial Black"/>
            </a:endParaRPr>
          </a:p>
        </p:txBody>
      </p:sp>
      <p:sp>
        <p:nvSpPr>
          <p:cNvPr id="74" name="object 74"/>
          <p:cNvSpPr txBox="1"/>
          <p:nvPr/>
        </p:nvSpPr>
        <p:spPr>
          <a:xfrm>
            <a:off x="8023821" y="1988365"/>
            <a:ext cx="407670" cy="109855"/>
          </a:xfrm>
          <a:prstGeom prst="rect">
            <a:avLst/>
          </a:prstGeom>
        </p:spPr>
        <p:txBody>
          <a:bodyPr vert="horz" wrap="square" lIns="0" tIns="12700" rIns="0" bIns="0" rtlCol="0">
            <a:spAutoFit/>
          </a:bodyPr>
          <a:lstStyle/>
          <a:p>
            <a:pPr marL="12700">
              <a:lnSpc>
                <a:spcPct val="100000"/>
              </a:lnSpc>
              <a:spcBef>
                <a:spcPts val="100"/>
              </a:spcBef>
            </a:pPr>
            <a:r>
              <a:rPr sz="550" spc="-100" dirty="0">
                <a:solidFill>
                  <a:srgbClr val="FFFFFF"/>
                </a:solidFill>
                <a:latin typeface="Arial Black"/>
                <a:cs typeface="Arial Black"/>
              </a:rPr>
              <a:t>Excel</a:t>
            </a:r>
            <a:r>
              <a:rPr sz="550" spc="-90" dirty="0">
                <a:solidFill>
                  <a:srgbClr val="FFFFFF"/>
                </a:solidFill>
                <a:latin typeface="Arial Black"/>
                <a:cs typeface="Arial Black"/>
              </a:rPr>
              <a:t> </a:t>
            </a:r>
            <a:r>
              <a:rPr sz="550" spc="-45" dirty="0">
                <a:solidFill>
                  <a:srgbClr val="FFFFFF"/>
                </a:solidFill>
                <a:latin typeface="Arial Black"/>
                <a:cs typeface="Arial Black"/>
              </a:rPr>
              <a:t>Add-In</a:t>
            </a:r>
            <a:endParaRPr sz="550">
              <a:latin typeface="Arial Black"/>
              <a:cs typeface="Arial Black"/>
            </a:endParaRPr>
          </a:p>
        </p:txBody>
      </p:sp>
      <p:graphicFrame>
        <p:nvGraphicFramePr>
          <p:cNvPr id="75" name="object 75"/>
          <p:cNvGraphicFramePr>
            <a:graphicFrameLocks noGrp="1"/>
          </p:cNvGraphicFramePr>
          <p:nvPr/>
        </p:nvGraphicFramePr>
        <p:xfrm>
          <a:off x="5372569" y="1878382"/>
          <a:ext cx="2256787" cy="1220470"/>
        </p:xfrm>
        <a:graphic>
          <a:graphicData uri="http://schemas.openxmlformats.org/drawingml/2006/table">
            <a:tbl>
              <a:tblPr firstRow="1" bandRow="1">
                <a:tableStyleId>{2D5ABB26-0587-4C30-8999-92F81FD0307C}</a:tableStyleId>
              </a:tblPr>
              <a:tblGrid>
                <a:gridCol w="113664">
                  <a:extLst>
                    <a:ext uri="{9D8B030D-6E8A-4147-A177-3AD203B41FA5}">
                      <a16:colId xmlns:a16="http://schemas.microsoft.com/office/drawing/2014/main" val="20000"/>
                    </a:ext>
                  </a:extLst>
                </a:gridCol>
                <a:gridCol w="414019">
                  <a:extLst>
                    <a:ext uri="{9D8B030D-6E8A-4147-A177-3AD203B41FA5}">
                      <a16:colId xmlns:a16="http://schemas.microsoft.com/office/drawing/2014/main" val="20001"/>
                    </a:ext>
                  </a:extLst>
                </a:gridCol>
                <a:gridCol w="1083310">
                  <a:extLst>
                    <a:ext uri="{9D8B030D-6E8A-4147-A177-3AD203B41FA5}">
                      <a16:colId xmlns:a16="http://schemas.microsoft.com/office/drawing/2014/main" val="20002"/>
                    </a:ext>
                  </a:extLst>
                </a:gridCol>
                <a:gridCol w="645794">
                  <a:extLst>
                    <a:ext uri="{9D8B030D-6E8A-4147-A177-3AD203B41FA5}">
                      <a16:colId xmlns:a16="http://schemas.microsoft.com/office/drawing/2014/main" val="20003"/>
                    </a:ext>
                  </a:extLst>
                </a:gridCol>
              </a:tblGrid>
              <a:tr h="63500">
                <a:tc rowSpan="2">
                  <a:txBody>
                    <a:bodyPr/>
                    <a:lstStyle/>
                    <a:p>
                      <a:pPr>
                        <a:lnSpc>
                          <a:spcPct val="100000"/>
                        </a:lnSpc>
                      </a:pPr>
                      <a:endParaRPr sz="400">
                        <a:latin typeface="Times New Roman"/>
                        <a:cs typeface="Times New Roman"/>
                      </a:endParaRPr>
                    </a:p>
                  </a:txBody>
                  <a:tcPr marL="0" marR="0" marT="0" marB="0">
                    <a:solidFill>
                      <a:srgbClr val="F2F2F2"/>
                    </a:solidFill>
                  </a:tcPr>
                </a:tc>
                <a:tc>
                  <a:txBody>
                    <a:bodyPr/>
                    <a:lstStyle/>
                    <a:p>
                      <a:pPr marR="10160" algn="ctr">
                        <a:lnSpc>
                          <a:spcPts val="320"/>
                        </a:lnSpc>
                        <a:spcBef>
                          <a:spcPts val="80"/>
                        </a:spcBef>
                      </a:pPr>
                      <a:r>
                        <a:rPr sz="550" spc="-50" dirty="0">
                          <a:solidFill>
                            <a:srgbClr val="FFFFFF"/>
                          </a:solidFill>
                          <a:latin typeface="Arial Black"/>
                          <a:cs typeface="Arial Black"/>
                        </a:rPr>
                        <a:t>No</a:t>
                      </a:r>
                      <a:endParaRPr sz="550">
                        <a:latin typeface="Arial Black"/>
                        <a:cs typeface="Arial Black"/>
                      </a:endParaRPr>
                    </a:p>
                  </a:txBody>
                  <a:tcPr marL="0" marR="0" marT="10160" marB="0">
                    <a:solidFill>
                      <a:srgbClr val="0072C6"/>
                    </a:solidFill>
                  </a:tcPr>
                </a:tc>
                <a:tc>
                  <a:txBody>
                    <a:bodyPr/>
                    <a:lstStyle/>
                    <a:p>
                      <a:pPr marL="111125">
                        <a:lnSpc>
                          <a:spcPts val="320"/>
                        </a:lnSpc>
                        <a:spcBef>
                          <a:spcPts val="80"/>
                        </a:spcBef>
                      </a:pPr>
                      <a:r>
                        <a:rPr sz="550" spc="-80" dirty="0">
                          <a:solidFill>
                            <a:srgbClr val="FFFFFF"/>
                          </a:solidFill>
                          <a:latin typeface="Arial Black"/>
                          <a:cs typeface="Arial Black"/>
                        </a:rPr>
                        <a:t>Name</a:t>
                      </a:r>
                      <a:endParaRPr sz="550">
                        <a:latin typeface="Arial Black"/>
                        <a:cs typeface="Arial Black"/>
                      </a:endParaRPr>
                    </a:p>
                  </a:txBody>
                  <a:tcPr marL="0" marR="0" marT="10160" marB="0">
                    <a:solidFill>
                      <a:srgbClr val="0072C6"/>
                    </a:solidFill>
                  </a:tcPr>
                </a:tc>
                <a:tc>
                  <a:txBody>
                    <a:bodyPr/>
                    <a:lstStyle/>
                    <a:p>
                      <a:pPr marL="61594">
                        <a:lnSpc>
                          <a:spcPts val="320"/>
                        </a:lnSpc>
                        <a:spcBef>
                          <a:spcPts val="80"/>
                        </a:spcBef>
                      </a:pPr>
                      <a:r>
                        <a:rPr sz="550" spc="-75" dirty="0">
                          <a:solidFill>
                            <a:srgbClr val="FFFFFF"/>
                          </a:solidFill>
                          <a:latin typeface="Arial Black"/>
                          <a:cs typeface="Arial Black"/>
                        </a:rPr>
                        <a:t>Salesperson_Code</a:t>
                      </a:r>
                      <a:endParaRPr sz="550">
                        <a:latin typeface="Arial Black"/>
                        <a:cs typeface="Arial Black"/>
                      </a:endParaRPr>
                    </a:p>
                  </a:txBody>
                  <a:tcPr marL="0" marR="0" marT="10160" marB="0">
                    <a:solidFill>
                      <a:srgbClr val="0072C6"/>
                    </a:solidFill>
                  </a:tcPr>
                </a:tc>
                <a:extLst>
                  <a:ext uri="{0D108BD9-81ED-4DB2-BD59-A6C34878D82A}">
                    <a16:rowId xmlns:a16="http://schemas.microsoft.com/office/drawing/2014/main" val="10000"/>
                  </a:ext>
                </a:extLst>
              </a:tr>
              <a:tr h="0">
                <a:tc vMerge="1">
                  <a:txBody>
                    <a:bodyPr/>
                    <a:lstStyle/>
                    <a:p>
                      <a:endParaRPr/>
                    </a:p>
                  </a:txBody>
                  <a:tcPr marL="0" marR="0" marT="0" marB="0">
                    <a:solidFill>
                      <a:srgbClr val="F2F2F2"/>
                    </a:solidFill>
                  </a:tcPr>
                </a:tc>
                <a:tc>
                  <a:txBody>
                    <a:bodyPr/>
                    <a:lstStyle/>
                    <a:p>
                      <a:pPr>
                        <a:lnSpc>
                          <a:spcPct val="100000"/>
                        </a:lnSpc>
                      </a:pPr>
                      <a:endParaRPr sz="100">
                        <a:latin typeface="Times New Roman"/>
                        <a:cs typeface="Times New Roman"/>
                      </a:endParaRPr>
                    </a:p>
                  </a:txBody>
                  <a:tcPr marL="0" marR="0" marT="0" marB="0">
                    <a:solidFill>
                      <a:srgbClr val="0072C6"/>
                    </a:solidFill>
                  </a:tcPr>
                </a:tc>
                <a:tc>
                  <a:txBody>
                    <a:bodyPr/>
                    <a:lstStyle/>
                    <a:p>
                      <a:pPr>
                        <a:lnSpc>
                          <a:spcPct val="100000"/>
                        </a:lnSpc>
                      </a:pPr>
                      <a:endParaRPr sz="100">
                        <a:latin typeface="Times New Roman"/>
                        <a:cs typeface="Times New Roman"/>
                      </a:endParaRPr>
                    </a:p>
                  </a:txBody>
                  <a:tcPr marL="0" marR="0" marT="0" marB="0">
                    <a:solidFill>
                      <a:srgbClr val="0072C6"/>
                    </a:solidFill>
                  </a:tcPr>
                </a:tc>
                <a:tc>
                  <a:txBody>
                    <a:bodyPr/>
                    <a:lstStyle/>
                    <a:p>
                      <a:pPr>
                        <a:lnSpc>
                          <a:spcPct val="100000"/>
                        </a:lnSpc>
                      </a:pPr>
                      <a:endParaRPr sz="100">
                        <a:latin typeface="Times New Roman"/>
                        <a:cs typeface="Times New Roman"/>
                      </a:endParaRPr>
                    </a:p>
                  </a:txBody>
                  <a:tcPr marL="0" marR="0" marT="0" marB="0">
                    <a:solidFill>
                      <a:srgbClr val="0072C6"/>
                    </a:solidFill>
                  </a:tcPr>
                </a:tc>
                <a:extLst>
                  <a:ext uri="{0D108BD9-81ED-4DB2-BD59-A6C34878D82A}">
                    <a16:rowId xmlns:a16="http://schemas.microsoft.com/office/drawing/2014/main" val="10001"/>
                  </a:ext>
                </a:extLst>
              </a:tr>
              <a:tr h="289560">
                <a:tc>
                  <a:txBody>
                    <a:bodyPr/>
                    <a:lstStyle/>
                    <a:p>
                      <a:pPr marL="31115">
                        <a:lnSpc>
                          <a:spcPct val="100000"/>
                        </a:lnSpc>
                        <a:spcBef>
                          <a:spcPts val="810"/>
                        </a:spcBef>
                      </a:pPr>
                      <a:r>
                        <a:rPr sz="700" dirty="0">
                          <a:solidFill>
                            <a:srgbClr val="505050"/>
                          </a:solidFill>
                          <a:latin typeface="Arial Black"/>
                          <a:cs typeface="Arial Black"/>
                        </a:rPr>
                        <a:t>2</a:t>
                      </a:r>
                      <a:endParaRPr sz="700">
                        <a:latin typeface="Arial Black"/>
                        <a:cs typeface="Arial Black"/>
                      </a:endParaRPr>
                    </a:p>
                  </a:txBody>
                  <a:tcPr marL="0" marR="0" marT="102870" marB="0">
                    <a:solidFill>
                      <a:srgbClr val="FFFFFF"/>
                    </a:solidFill>
                  </a:tcPr>
                </a:tc>
                <a:tc>
                  <a:txBody>
                    <a:bodyPr/>
                    <a:lstStyle/>
                    <a:p>
                      <a:pPr>
                        <a:lnSpc>
                          <a:spcPct val="100000"/>
                        </a:lnSpc>
                        <a:spcBef>
                          <a:spcPts val="30"/>
                        </a:spcBef>
                      </a:pPr>
                      <a:endParaRPr sz="800">
                        <a:latin typeface="Times New Roman"/>
                        <a:cs typeface="Times New Roman"/>
                      </a:endParaRPr>
                    </a:p>
                    <a:p>
                      <a:pPr marR="37465" algn="ctr">
                        <a:lnSpc>
                          <a:spcPct val="100000"/>
                        </a:lnSpc>
                      </a:pPr>
                      <a:r>
                        <a:rPr sz="700" spc="-75" dirty="0">
                          <a:solidFill>
                            <a:srgbClr val="505050"/>
                          </a:solidFill>
                          <a:latin typeface="Arial Black"/>
                          <a:cs typeface="Arial Black"/>
                        </a:rPr>
                        <a:t>10000</a:t>
                      </a:r>
                      <a:endParaRPr sz="700">
                        <a:latin typeface="Arial Black"/>
                        <a:cs typeface="Arial Black"/>
                      </a:endParaRPr>
                    </a:p>
                  </a:txBody>
                  <a:tcPr marL="0" marR="0" marT="3810" marB="0">
                    <a:solidFill>
                      <a:srgbClr val="C1E5FF"/>
                    </a:solidFill>
                  </a:tcPr>
                </a:tc>
                <a:tc>
                  <a:txBody>
                    <a:bodyPr/>
                    <a:lstStyle/>
                    <a:p>
                      <a:pPr>
                        <a:lnSpc>
                          <a:spcPct val="100000"/>
                        </a:lnSpc>
                        <a:spcBef>
                          <a:spcPts val="30"/>
                        </a:spcBef>
                      </a:pPr>
                      <a:endParaRPr sz="800">
                        <a:latin typeface="Times New Roman"/>
                        <a:cs typeface="Times New Roman"/>
                      </a:endParaRPr>
                    </a:p>
                    <a:p>
                      <a:pPr marL="103505">
                        <a:lnSpc>
                          <a:spcPct val="100000"/>
                        </a:lnSpc>
                      </a:pPr>
                      <a:r>
                        <a:rPr sz="700" spc="-60" dirty="0">
                          <a:solidFill>
                            <a:srgbClr val="505050"/>
                          </a:solidFill>
                          <a:latin typeface="Arial Black"/>
                          <a:cs typeface="Arial Black"/>
                        </a:rPr>
                        <a:t>Coho</a:t>
                      </a:r>
                      <a:r>
                        <a:rPr sz="700" spc="-25" dirty="0">
                          <a:solidFill>
                            <a:srgbClr val="505050"/>
                          </a:solidFill>
                          <a:latin typeface="Arial Black"/>
                          <a:cs typeface="Arial Black"/>
                        </a:rPr>
                        <a:t> </a:t>
                      </a:r>
                      <a:r>
                        <a:rPr sz="700" spc="-65" dirty="0">
                          <a:solidFill>
                            <a:srgbClr val="505050"/>
                          </a:solidFill>
                          <a:latin typeface="Arial Black"/>
                          <a:cs typeface="Arial Black"/>
                        </a:rPr>
                        <a:t>Winery</a:t>
                      </a:r>
                      <a:endParaRPr sz="700">
                        <a:latin typeface="Arial Black"/>
                        <a:cs typeface="Arial Black"/>
                      </a:endParaRPr>
                    </a:p>
                  </a:txBody>
                  <a:tcPr marL="0" marR="0" marT="3810" marB="0">
                    <a:solidFill>
                      <a:srgbClr val="C1E5FF"/>
                    </a:solidFill>
                  </a:tcPr>
                </a:tc>
                <a:tc>
                  <a:txBody>
                    <a:bodyPr/>
                    <a:lstStyle/>
                    <a:p>
                      <a:pPr>
                        <a:lnSpc>
                          <a:spcPct val="100000"/>
                        </a:lnSpc>
                        <a:spcBef>
                          <a:spcPts val="30"/>
                        </a:spcBef>
                      </a:pPr>
                      <a:endParaRPr sz="800">
                        <a:latin typeface="Times New Roman"/>
                        <a:cs typeface="Times New Roman"/>
                      </a:endParaRPr>
                    </a:p>
                    <a:p>
                      <a:pPr marL="61594">
                        <a:lnSpc>
                          <a:spcPct val="100000"/>
                        </a:lnSpc>
                      </a:pPr>
                      <a:r>
                        <a:rPr sz="700" spc="-30" dirty="0">
                          <a:solidFill>
                            <a:srgbClr val="505050"/>
                          </a:solidFill>
                          <a:latin typeface="Arial Black"/>
                          <a:cs typeface="Arial Black"/>
                        </a:rPr>
                        <a:t>MD</a:t>
                      </a:r>
                      <a:endParaRPr sz="700">
                        <a:latin typeface="Arial Black"/>
                        <a:cs typeface="Arial Black"/>
                      </a:endParaRPr>
                    </a:p>
                  </a:txBody>
                  <a:tcPr marL="0" marR="0" marT="3810" marB="0">
                    <a:solidFill>
                      <a:srgbClr val="C1E5FF"/>
                    </a:solidFill>
                  </a:tcPr>
                </a:tc>
                <a:extLst>
                  <a:ext uri="{0D108BD9-81ED-4DB2-BD59-A6C34878D82A}">
                    <a16:rowId xmlns:a16="http://schemas.microsoft.com/office/drawing/2014/main" val="10002"/>
                  </a:ext>
                </a:extLst>
              </a:tr>
              <a:tr h="256540">
                <a:tc>
                  <a:txBody>
                    <a:bodyPr/>
                    <a:lstStyle/>
                    <a:p>
                      <a:pPr marL="31115">
                        <a:lnSpc>
                          <a:spcPct val="100000"/>
                        </a:lnSpc>
                        <a:spcBef>
                          <a:spcPts val="520"/>
                        </a:spcBef>
                      </a:pPr>
                      <a:r>
                        <a:rPr sz="700" dirty="0">
                          <a:solidFill>
                            <a:srgbClr val="505050"/>
                          </a:solidFill>
                          <a:latin typeface="Arial Black"/>
                          <a:cs typeface="Arial Black"/>
                        </a:rPr>
                        <a:t>3</a:t>
                      </a:r>
                      <a:endParaRPr sz="700">
                        <a:latin typeface="Arial Black"/>
                        <a:cs typeface="Arial Black"/>
                      </a:endParaRPr>
                    </a:p>
                  </a:txBody>
                  <a:tcPr marL="0" marR="0" marT="66040" marB="0">
                    <a:solidFill>
                      <a:srgbClr val="FFFFFF"/>
                    </a:solidFill>
                  </a:tcPr>
                </a:tc>
                <a:tc>
                  <a:txBody>
                    <a:bodyPr/>
                    <a:lstStyle/>
                    <a:p>
                      <a:pPr marR="37465" algn="ctr">
                        <a:lnSpc>
                          <a:spcPct val="100000"/>
                        </a:lnSpc>
                        <a:spcBef>
                          <a:spcPts val="590"/>
                        </a:spcBef>
                      </a:pPr>
                      <a:r>
                        <a:rPr sz="700" spc="-75" dirty="0">
                          <a:solidFill>
                            <a:srgbClr val="505050"/>
                          </a:solidFill>
                          <a:latin typeface="Arial Black"/>
                          <a:cs typeface="Arial Black"/>
                        </a:rPr>
                        <a:t>20000</a:t>
                      </a:r>
                      <a:endParaRPr sz="700">
                        <a:latin typeface="Arial Black"/>
                        <a:cs typeface="Arial Black"/>
                      </a:endParaRPr>
                    </a:p>
                  </a:txBody>
                  <a:tcPr marL="0" marR="0" marT="74930" marB="0">
                    <a:solidFill>
                      <a:srgbClr val="FFFFFF"/>
                    </a:solidFill>
                  </a:tcPr>
                </a:tc>
                <a:tc>
                  <a:txBody>
                    <a:bodyPr/>
                    <a:lstStyle/>
                    <a:p>
                      <a:pPr marL="103505">
                        <a:lnSpc>
                          <a:spcPct val="100000"/>
                        </a:lnSpc>
                        <a:spcBef>
                          <a:spcPts val="590"/>
                        </a:spcBef>
                      </a:pPr>
                      <a:r>
                        <a:rPr sz="700" spc="-95" dirty="0">
                          <a:solidFill>
                            <a:srgbClr val="505050"/>
                          </a:solidFill>
                          <a:latin typeface="Arial Black"/>
                          <a:cs typeface="Arial Black"/>
                        </a:rPr>
                        <a:t>Trey</a:t>
                      </a:r>
                      <a:r>
                        <a:rPr sz="700" spc="-35" dirty="0">
                          <a:solidFill>
                            <a:srgbClr val="505050"/>
                          </a:solidFill>
                          <a:latin typeface="Arial Black"/>
                          <a:cs typeface="Arial Black"/>
                        </a:rPr>
                        <a:t> </a:t>
                      </a:r>
                      <a:r>
                        <a:rPr sz="700" spc="-100" dirty="0">
                          <a:solidFill>
                            <a:srgbClr val="505050"/>
                          </a:solidFill>
                          <a:latin typeface="Arial Black"/>
                          <a:cs typeface="Arial Black"/>
                        </a:rPr>
                        <a:t>Research</a:t>
                      </a:r>
                      <a:endParaRPr sz="700">
                        <a:latin typeface="Arial Black"/>
                        <a:cs typeface="Arial Black"/>
                      </a:endParaRPr>
                    </a:p>
                  </a:txBody>
                  <a:tcPr marL="0" marR="0" marT="74930" marB="0">
                    <a:solidFill>
                      <a:srgbClr val="FFFFFF"/>
                    </a:solidFill>
                  </a:tcPr>
                </a:tc>
                <a:tc>
                  <a:txBody>
                    <a:bodyPr/>
                    <a:lstStyle/>
                    <a:p>
                      <a:pPr marL="61594">
                        <a:lnSpc>
                          <a:spcPct val="100000"/>
                        </a:lnSpc>
                        <a:spcBef>
                          <a:spcPts val="590"/>
                        </a:spcBef>
                      </a:pPr>
                      <a:r>
                        <a:rPr sz="700" spc="-30" dirty="0">
                          <a:solidFill>
                            <a:srgbClr val="505050"/>
                          </a:solidFill>
                          <a:latin typeface="Arial Black"/>
                          <a:cs typeface="Arial Black"/>
                        </a:rPr>
                        <a:t>MD</a:t>
                      </a:r>
                      <a:endParaRPr sz="700">
                        <a:latin typeface="Arial Black"/>
                        <a:cs typeface="Arial Black"/>
                      </a:endParaRPr>
                    </a:p>
                  </a:txBody>
                  <a:tcPr marL="0" marR="0" marT="74930" marB="0">
                    <a:solidFill>
                      <a:srgbClr val="FFFFFF"/>
                    </a:solidFill>
                  </a:tcPr>
                </a:tc>
                <a:extLst>
                  <a:ext uri="{0D108BD9-81ED-4DB2-BD59-A6C34878D82A}">
                    <a16:rowId xmlns:a16="http://schemas.microsoft.com/office/drawing/2014/main" val="10003"/>
                  </a:ext>
                </a:extLst>
              </a:tr>
              <a:tr h="241300">
                <a:tc>
                  <a:txBody>
                    <a:bodyPr/>
                    <a:lstStyle/>
                    <a:p>
                      <a:pPr marL="31115">
                        <a:lnSpc>
                          <a:spcPct val="100000"/>
                        </a:lnSpc>
                        <a:spcBef>
                          <a:spcPts val="515"/>
                        </a:spcBef>
                      </a:pPr>
                      <a:r>
                        <a:rPr sz="700" dirty="0">
                          <a:solidFill>
                            <a:srgbClr val="505050"/>
                          </a:solidFill>
                          <a:latin typeface="Arial Black"/>
                          <a:cs typeface="Arial Black"/>
                        </a:rPr>
                        <a:t>4</a:t>
                      </a:r>
                      <a:endParaRPr sz="700">
                        <a:latin typeface="Arial Black"/>
                        <a:cs typeface="Arial Black"/>
                      </a:endParaRPr>
                    </a:p>
                  </a:txBody>
                  <a:tcPr marL="0" marR="0" marT="65405" marB="0">
                    <a:solidFill>
                      <a:srgbClr val="FFFFFF"/>
                    </a:solidFill>
                  </a:tcPr>
                </a:tc>
                <a:tc>
                  <a:txBody>
                    <a:bodyPr/>
                    <a:lstStyle/>
                    <a:p>
                      <a:pPr marR="37465" algn="ctr">
                        <a:lnSpc>
                          <a:spcPct val="100000"/>
                        </a:lnSpc>
                        <a:spcBef>
                          <a:spcPts val="540"/>
                        </a:spcBef>
                      </a:pPr>
                      <a:r>
                        <a:rPr sz="700" spc="-75" dirty="0">
                          <a:solidFill>
                            <a:srgbClr val="505050"/>
                          </a:solidFill>
                          <a:latin typeface="Arial Black"/>
                          <a:cs typeface="Arial Black"/>
                        </a:rPr>
                        <a:t>30000</a:t>
                      </a:r>
                      <a:endParaRPr sz="700">
                        <a:latin typeface="Arial Black"/>
                        <a:cs typeface="Arial Black"/>
                      </a:endParaRPr>
                    </a:p>
                  </a:txBody>
                  <a:tcPr marL="0" marR="0" marT="68580" marB="0">
                    <a:solidFill>
                      <a:srgbClr val="C1E5FF"/>
                    </a:solidFill>
                  </a:tcPr>
                </a:tc>
                <a:tc>
                  <a:txBody>
                    <a:bodyPr/>
                    <a:lstStyle/>
                    <a:p>
                      <a:pPr marL="103505">
                        <a:lnSpc>
                          <a:spcPct val="100000"/>
                        </a:lnSpc>
                        <a:spcBef>
                          <a:spcPts val="540"/>
                        </a:spcBef>
                      </a:pPr>
                      <a:r>
                        <a:rPr sz="700" spc="-90" dirty="0">
                          <a:solidFill>
                            <a:srgbClr val="505050"/>
                          </a:solidFill>
                          <a:latin typeface="Arial Black"/>
                          <a:cs typeface="Arial Black"/>
                        </a:rPr>
                        <a:t>Lifeware,</a:t>
                      </a:r>
                      <a:r>
                        <a:rPr sz="700" spc="-35" dirty="0">
                          <a:solidFill>
                            <a:srgbClr val="505050"/>
                          </a:solidFill>
                          <a:latin typeface="Arial Black"/>
                          <a:cs typeface="Arial Black"/>
                        </a:rPr>
                        <a:t> </a:t>
                      </a:r>
                      <a:r>
                        <a:rPr sz="700" spc="-90" dirty="0">
                          <a:solidFill>
                            <a:srgbClr val="505050"/>
                          </a:solidFill>
                          <a:latin typeface="Arial Black"/>
                          <a:cs typeface="Arial Black"/>
                        </a:rPr>
                        <a:t>Inc.</a:t>
                      </a:r>
                      <a:endParaRPr sz="700">
                        <a:latin typeface="Arial Black"/>
                        <a:cs typeface="Arial Black"/>
                      </a:endParaRPr>
                    </a:p>
                  </a:txBody>
                  <a:tcPr marL="0" marR="0" marT="68580" marB="0">
                    <a:solidFill>
                      <a:srgbClr val="C1E5FF"/>
                    </a:solidFill>
                  </a:tcPr>
                </a:tc>
                <a:tc>
                  <a:txBody>
                    <a:bodyPr/>
                    <a:lstStyle/>
                    <a:p>
                      <a:pPr marL="61594">
                        <a:lnSpc>
                          <a:spcPct val="100000"/>
                        </a:lnSpc>
                        <a:spcBef>
                          <a:spcPts val="540"/>
                        </a:spcBef>
                      </a:pPr>
                      <a:r>
                        <a:rPr sz="700" spc="-110" dirty="0">
                          <a:solidFill>
                            <a:srgbClr val="505050"/>
                          </a:solidFill>
                          <a:latin typeface="Arial Black"/>
                          <a:cs typeface="Arial Black"/>
                        </a:rPr>
                        <a:t>PS</a:t>
                      </a:r>
                      <a:endParaRPr sz="700">
                        <a:latin typeface="Arial Black"/>
                        <a:cs typeface="Arial Black"/>
                      </a:endParaRPr>
                    </a:p>
                  </a:txBody>
                  <a:tcPr marL="0" marR="0" marT="68580" marB="0">
                    <a:solidFill>
                      <a:srgbClr val="C1E5FF"/>
                    </a:solidFill>
                  </a:tcPr>
                </a:tc>
                <a:extLst>
                  <a:ext uri="{0D108BD9-81ED-4DB2-BD59-A6C34878D82A}">
                    <a16:rowId xmlns:a16="http://schemas.microsoft.com/office/drawing/2014/main" val="10004"/>
                  </a:ext>
                </a:extLst>
              </a:tr>
              <a:tr h="219710">
                <a:tc>
                  <a:txBody>
                    <a:bodyPr/>
                    <a:lstStyle/>
                    <a:p>
                      <a:pPr marL="30480">
                        <a:lnSpc>
                          <a:spcPct val="100000"/>
                        </a:lnSpc>
                        <a:spcBef>
                          <a:spcPts val="605"/>
                        </a:spcBef>
                      </a:pPr>
                      <a:r>
                        <a:rPr sz="700" dirty="0">
                          <a:solidFill>
                            <a:srgbClr val="505050"/>
                          </a:solidFill>
                          <a:latin typeface="Arial Black"/>
                          <a:cs typeface="Arial Black"/>
                        </a:rPr>
                        <a:t>5</a:t>
                      </a:r>
                      <a:endParaRPr sz="700">
                        <a:latin typeface="Arial Black"/>
                        <a:cs typeface="Arial Black"/>
                      </a:endParaRPr>
                    </a:p>
                  </a:txBody>
                  <a:tcPr marL="0" marR="0" marT="76835" marB="0">
                    <a:solidFill>
                      <a:srgbClr val="FFFFFF"/>
                    </a:solidFill>
                  </a:tcPr>
                </a:tc>
                <a:tc>
                  <a:txBody>
                    <a:bodyPr/>
                    <a:lstStyle/>
                    <a:p>
                      <a:pPr marR="37465" algn="ctr">
                        <a:lnSpc>
                          <a:spcPct val="100000"/>
                        </a:lnSpc>
                        <a:spcBef>
                          <a:spcPts val="555"/>
                        </a:spcBef>
                      </a:pPr>
                      <a:r>
                        <a:rPr sz="700" spc="-75" dirty="0">
                          <a:solidFill>
                            <a:srgbClr val="505050"/>
                          </a:solidFill>
                          <a:latin typeface="Arial Black"/>
                          <a:cs typeface="Arial Black"/>
                        </a:rPr>
                        <a:t>40000</a:t>
                      </a:r>
                      <a:endParaRPr sz="700">
                        <a:latin typeface="Arial Black"/>
                        <a:cs typeface="Arial Black"/>
                      </a:endParaRPr>
                    </a:p>
                  </a:txBody>
                  <a:tcPr marL="0" marR="0" marT="70485" marB="0">
                    <a:solidFill>
                      <a:srgbClr val="FFFFFF"/>
                    </a:solidFill>
                  </a:tcPr>
                </a:tc>
                <a:tc>
                  <a:txBody>
                    <a:bodyPr/>
                    <a:lstStyle/>
                    <a:p>
                      <a:pPr marL="103505">
                        <a:lnSpc>
                          <a:spcPct val="100000"/>
                        </a:lnSpc>
                        <a:spcBef>
                          <a:spcPts val="555"/>
                        </a:spcBef>
                      </a:pPr>
                      <a:r>
                        <a:rPr sz="700" spc="-65" dirty="0">
                          <a:solidFill>
                            <a:srgbClr val="505050"/>
                          </a:solidFill>
                          <a:latin typeface="Arial Black"/>
                          <a:cs typeface="Arial Black"/>
                        </a:rPr>
                        <a:t>Alpine</a:t>
                      </a:r>
                      <a:r>
                        <a:rPr sz="700" spc="-40" dirty="0">
                          <a:solidFill>
                            <a:srgbClr val="505050"/>
                          </a:solidFill>
                          <a:latin typeface="Arial Black"/>
                          <a:cs typeface="Arial Black"/>
                        </a:rPr>
                        <a:t> </a:t>
                      </a:r>
                      <a:r>
                        <a:rPr sz="700" spc="-100" dirty="0">
                          <a:solidFill>
                            <a:srgbClr val="505050"/>
                          </a:solidFill>
                          <a:latin typeface="Arial Black"/>
                          <a:cs typeface="Arial Black"/>
                        </a:rPr>
                        <a:t>Ski</a:t>
                      </a:r>
                      <a:endParaRPr sz="700">
                        <a:latin typeface="Arial Black"/>
                        <a:cs typeface="Arial Black"/>
                      </a:endParaRPr>
                    </a:p>
                  </a:txBody>
                  <a:tcPr marL="0" marR="0" marT="70485" marB="0">
                    <a:solidFill>
                      <a:srgbClr val="FFFFFF"/>
                    </a:solidFill>
                  </a:tcPr>
                </a:tc>
                <a:tc>
                  <a:txBody>
                    <a:bodyPr/>
                    <a:lstStyle/>
                    <a:p>
                      <a:pPr marL="61594">
                        <a:lnSpc>
                          <a:spcPct val="100000"/>
                        </a:lnSpc>
                        <a:spcBef>
                          <a:spcPts val="555"/>
                        </a:spcBef>
                      </a:pPr>
                      <a:r>
                        <a:rPr sz="700" spc="-110" dirty="0">
                          <a:solidFill>
                            <a:srgbClr val="505050"/>
                          </a:solidFill>
                          <a:latin typeface="Arial Black"/>
                          <a:cs typeface="Arial Black"/>
                        </a:rPr>
                        <a:t>PS</a:t>
                      </a:r>
                      <a:endParaRPr sz="700">
                        <a:latin typeface="Arial Black"/>
                        <a:cs typeface="Arial Black"/>
                      </a:endParaRPr>
                    </a:p>
                  </a:txBody>
                  <a:tcPr marL="0" marR="0" marT="70485" marB="0">
                    <a:solidFill>
                      <a:srgbClr val="FFFFFF"/>
                    </a:solidFill>
                  </a:tcPr>
                </a:tc>
                <a:extLst>
                  <a:ext uri="{0D108BD9-81ED-4DB2-BD59-A6C34878D82A}">
                    <a16:rowId xmlns:a16="http://schemas.microsoft.com/office/drawing/2014/main" val="10005"/>
                  </a:ext>
                </a:extLst>
              </a:tr>
              <a:tr h="124460">
                <a:tc>
                  <a:txBody>
                    <a:bodyPr/>
                    <a:lstStyle/>
                    <a:p>
                      <a:pPr>
                        <a:lnSpc>
                          <a:spcPct val="100000"/>
                        </a:lnSpc>
                      </a:pPr>
                      <a:endParaRPr sz="600">
                        <a:latin typeface="Times New Roman"/>
                        <a:cs typeface="Times New Roman"/>
                      </a:endParaRPr>
                    </a:p>
                  </a:txBody>
                  <a:tcPr marL="0" marR="0" marT="0" marB="0"/>
                </a:tc>
                <a:tc>
                  <a:txBody>
                    <a:bodyPr/>
                    <a:lstStyle/>
                    <a:p>
                      <a:pPr marR="15875" algn="ctr">
                        <a:lnSpc>
                          <a:spcPts val="590"/>
                        </a:lnSpc>
                        <a:spcBef>
                          <a:spcPts val="290"/>
                        </a:spcBef>
                      </a:pPr>
                      <a:r>
                        <a:rPr sz="550" spc="-80" dirty="0">
                          <a:solidFill>
                            <a:srgbClr val="008272"/>
                          </a:solidFill>
                          <a:latin typeface="Arial Black"/>
                          <a:cs typeface="Arial Black"/>
                        </a:rPr>
                        <a:t>Sheet1</a:t>
                      </a:r>
                      <a:endParaRPr sz="550">
                        <a:latin typeface="Arial Black"/>
                        <a:cs typeface="Arial Black"/>
                      </a:endParaRPr>
                    </a:p>
                  </a:txBody>
                  <a:tcPr marL="0" marR="0" marT="36830" marB="0">
                    <a:solidFill>
                      <a:srgbClr val="FFFFFF"/>
                    </a:solidFill>
                  </a:tcPr>
                </a:tc>
                <a:tc>
                  <a:txBody>
                    <a:bodyPr/>
                    <a:lstStyle/>
                    <a:p>
                      <a:pPr>
                        <a:lnSpc>
                          <a:spcPct val="100000"/>
                        </a:lnSpc>
                      </a:pPr>
                      <a:endParaRPr sz="600">
                        <a:latin typeface="Times New Roman"/>
                        <a:cs typeface="Times New Roman"/>
                      </a:endParaRPr>
                    </a:p>
                  </a:txBody>
                  <a:tcPr marL="0" marR="0" marT="0" marB="0"/>
                </a:tc>
                <a:tc>
                  <a:txBody>
                    <a:bodyPr/>
                    <a:lstStyle/>
                    <a:p>
                      <a:pPr>
                        <a:lnSpc>
                          <a:spcPct val="100000"/>
                        </a:lnSpc>
                      </a:pPr>
                      <a:endParaRPr sz="600">
                        <a:latin typeface="Times New Roman"/>
                        <a:cs typeface="Times New Roman"/>
                      </a:endParaRPr>
                    </a:p>
                  </a:txBody>
                  <a:tcPr marL="0" marR="0" marT="0" marB="0"/>
                </a:tc>
                <a:extLst>
                  <a:ext uri="{0D108BD9-81ED-4DB2-BD59-A6C34878D82A}">
                    <a16:rowId xmlns:a16="http://schemas.microsoft.com/office/drawing/2014/main" val="10006"/>
                  </a:ext>
                </a:extLst>
              </a:tr>
            </a:tbl>
          </a:graphicData>
        </a:graphic>
      </p:graphicFrame>
      <p:sp>
        <p:nvSpPr>
          <p:cNvPr id="76" name="object 76"/>
          <p:cNvSpPr/>
          <p:nvPr/>
        </p:nvSpPr>
        <p:spPr>
          <a:xfrm>
            <a:off x="7785861" y="1911814"/>
            <a:ext cx="47503" cy="63073"/>
          </a:xfrm>
          <a:prstGeom prst="rect">
            <a:avLst/>
          </a:prstGeom>
          <a:blipFill>
            <a:blip r:embed="rId3" cstate="print"/>
            <a:stretch>
              <a:fillRect/>
            </a:stretch>
          </a:blipFill>
        </p:spPr>
        <p:txBody>
          <a:bodyPr wrap="square" lIns="0" tIns="0" rIns="0" bIns="0" rtlCol="0"/>
          <a:lstStyle/>
          <a:p>
            <a:endParaRPr/>
          </a:p>
        </p:txBody>
      </p:sp>
      <p:sp>
        <p:nvSpPr>
          <p:cNvPr id="77" name="object 77"/>
          <p:cNvSpPr/>
          <p:nvPr/>
        </p:nvSpPr>
        <p:spPr>
          <a:xfrm>
            <a:off x="7852143" y="2265070"/>
            <a:ext cx="0" cy="119380"/>
          </a:xfrm>
          <a:custGeom>
            <a:avLst/>
            <a:gdLst/>
            <a:ahLst/>
            <a:cxnLst/>
            <a:rect l="l" t="t" r="r" b="b"/>
            <a:pathLst>
              <a:path h="119380">
                <a:moveTo>
                  <a:pt x="0" y="0"/>
                </a:moveTo>
                <a:lnTo>
                  <a:pt x="0" y="119260"/>
                </a:lnTo>
              </a:path>
            </a:pathLst>
          </a:custGeom>
          <a:ln w="3175">
            <a:solidFill>
              <a:srgbClr val="D4D4D4"/>
            </a:solidFill>
          </a:ln>
        </p:spPr>
        <p:txBody>
          <a:bodyPr wrap="square" lIns="0" tIns="0" rIns="0" bIns="0" rtlCol="0"/>
          <a:lstStyle/>
          <a:p>
            <a:endParaRPr/>
          </a:p>
        </p:txBody>
      </p:sp>
      <p:sp>
        <p:nvSpPr>
          <p:cNvPr id="78" name="object 78"/>
          <p:cNvSpPr/>
          <p:nvPr/>
        </p:nvSpPr>
        <p:spPr>
          <a:xfrm>
            <a:off x="7854035" y="2175459"/>
            <a:ext cx="635" cy="2540"/>
          </a:xfrm>
          <a:custGeom>
            <a:avLst/>
            <a:gdLst/>
            <a:ahLst/>
            <a:cxnLst/>
            <a:rect l="l" t="t" r="r" b="b"/>
            <a:pathLst>
              <a:path w="634" h="2539">
                <a:moveTo>
                  <a:pt x="0" y="0"/>
                </a:moveTo>
                <a:lnTo>
                  <a:pt x="378" y="2070"/>
                </a:lnTo>
              </a:path>
            </a:pathLst>
          </a:custGeom>
          <a:ln w="3175">
            <a:solidFill>
              <a:srgbClr val="D4D4D4"/>
            </a:solidFill>
          </a:ln>
        </p:spPr>
        <p:txBody>
          <a:bodyPr wrap="square" lIns="0" tIns="0" rIns="0" bIns="0" rtlCol="0"/>
          <a:lstStyle/>
          <a:p>
            <a:endParaRPr/>
          </a:p>
        </p:txBody>
      </p:sp>
      <p:sp>
        <p:nvSpPr>
          <p:cNvPr id="79" name="object 79"/>
          <p:cNvSpPr/>
          <p:nvPr/>
        </p:nvSpPr>
        <p:spPr>
          <a:xfrm>
            <a:off x="7854035" y="2384336"/>
            <a:ext cx="635" cy="2540"/>
          </a:xfrm>
          <a:custGeom>
            <a:avLst/>
            <a:gdLst/>
            <a:ahLst/>
            <a:cxnLst/>
            <a:rect l="l" t="t" r="r" b="b"/>
            <a:pathLst>
              <a:path w="634" h="2539">
                <a:moveTo>
                  <a:pt x="0" y="0"/>
                </a:moveTo>
                <a:lnTo>
                  <a:pt x="378" y="2070"/>
                </a:lnTo>
              </a:path>
            </a:pathLst>
          </a:custGeom>
          <a:ln w="3175">
            <a:solidFill>
              <a:srgbClr val="D4D4D4"/>
            </a:solidFill>
          </a:ln>
        </p:spPr>
        <p:txBody>
          <a:bodyPr wrap="square" lIns="0" tIns="0" rIns="0" bIns="0" rtlCol="0"/>
          <a:lstStyle/>
          <a:p>
            <a:endParaRPr/>
          </a:p>
        </p:txBody>
      </p:sp>
      <p:sp>
        <p:nvSpPr>
          <p:cNvPr id="80" name="object 80"/>
          <p:cNvSpPr/>
          <p:nvPr/>
        </p:nvSpPr>
        <p:spPr>
          <a:xfrm>
            <a:off x="7854035" y="2384332"/>
            <a:ext cx="635" cy="10795"/>
          </a:xfrm>
          <a:custGeom>
            <a:avLst/>
            <a:gdLst/>
            <a:ahLst/>
            <a:cxnLst/>
            <a:rect l="l" t="t" r="r" b="b"/>
            <a:pathLst>
              <a:path w="634" h="10794">
                <a:moveTo>
                  <a:pt x="0" y="10341"/>
                </a:moveTo>
                <a:lnTo>
                  <a:pt x="342" y="10341"/>
                </a:lnTo>
                <a:lnTo>
                  <a:pt x="342" y="0"/>
                </a:lnTo>
                <a:lnTo>
                  <a:pt x="0" y="0"/>
                </a:lnTo>
                <a:lnTo>
                  <a:pt x="0" y="10341"/>
                </a:lnTo>
                <a:close/>
              </a:path>
            </a:pathLst>
          </a:custGeom>
          <a:solidFill>
            <a:srgbClr val="D4D4D4"/>
          </a:solidFill>
        </p:spPr>
        <p:txBody>
          <a:bodyPr wrap="square" lIns="0" tIns="0" rIns="0" bIns="0" rtlCol="0"/>
          <a:lstStyle/>
          <a:p>
            <a:endParaRPr/>
          </a:p>
        </p:txBody>
      </p:sp>
      <p:sp>
        <p:nvSpPr>
          <p:cNvPr id="81" name="object 81"/>
          <p:cNvSpPr/>
          <p:nvPr/>
        </p:nvSpPr>
        <p:spPr>
          <a:xfrm>
            <a:off x="7854035" y="2593200"/>
            <a:ext cx="635" cy="2540"/>
          </a:xfrm>
          <a:custGeom>
            <a:avLst/>
            <a:gdLst/>
            <a:ahLst/>
            <a:cxnLst/>
            <a:rect l="l" t="t" r="r" b="b"/>
            <a:pathLst>
              <a:path w="634" h="2539">
                <a:moveTo>
                  <a:pt x="0" y="0"/>
                </a:moveTo>
                <a:lnTo>
                  <a:pt x="378" y="2070"/>
                </a:lnTo>
              </a:path>
            </a:pathLst>
          </a:custGeom>
          <a:ln w="3175">
            <a:solidFill>
              <a:srgbClr val="D4D4D4"/>
            </a:solidFill>
          </a:ln>
        </p:spPr>
        <p:txBody>
          <a:bodyPr wrap="square" lIns="0" tIns="0" rIns="0" bIns="0" rtlCol="0"/>
          <a:lstStyle/>
          <a:p>
            <a:endParaRPr/>
          </a:p>
        </p:txBody>
      </p:sp>
      <p:sp>
        <p:nvSpPr>
          <p:cNvPr id="82" name="object 82"/>
          <p:cNvSpPr/>
          <p:nvPr/>
        </p:nvSpPr>
        <p:spPr>
          <a:xfrm>
            <a:off x="5416131" y="2021128"/>
            <a:ext cx="2438400" cy="0"/>
          </a:xfrm>
          <a:custGeom>
            <a:avLst/>
            <a:gdLst/>
            <a:ahLst/>
            <a:cxnLst/>
            <a:rect l="l" t="t" r="r" b="b"/>
            <a:pathLst>
              <a:path w="2438400">
                <a:moveTo>
                  <a:pt x="0" y="0"/>
                </a:moveTo>
                <a:lnTo>
                  <a:pt x="2437901" y="0"/>
                </a:lnTo>
              </a:path>
            </a:pathLst>
          </a:custGeom>
          <a:ln w="3175">
            <a:solidFill>
              <a:srgbClr val="D4D4D4"/>
            </a:solidFill>
          </a:ln>
        </p:spPr>
        <p:txBody>
          <a:bodyPr wrap="square" lIns="0" tIns="0" rIns="0" bIns="0" rtlCol="0"/>
          <a:lstStyle/>
          <a:p>
            <a:endParaRPr/>
          </a:p>
        </p:txBody>
      </p:sp>
      <p:sp>
        <p:nvSpPr>
          <p:cNvPr id="83" name="object 83"/>
          <p:cNvSpPr/>
          <p:nvPr/>
        </p:nvSpPr>
        <p:spPr>
          <a:xfrm>
            <a:off x="5416131" y="1812423"/>
            <a:ext cx="71755" cy="65405"/>
          </a:xfrm>
          <a:custGeom>
            <a:avLst/>
            <a:gdLst/>
            <a:ahLst/>
            <a:cxnLst/>
            <a:rect l="l" t="t" r="r" b="b"/>
            <a:pathLst>
              <a:path w="71754" h="65405">
                <a:moveTo>
                  <a:pt x="0" y="65310"/>
                </a:moveTo>
                <a:lnTo>
                  <a:pt x="71558" y="65310"/>
                </a:lnTo>
                <a:lnTo>
                  <a:pt x="71558" y="0"/>
                </a:lnTo>
                <a:lnTo>
                  <a:pt x="0" y="0"/>
                </a:lnTo>
                <a:lnTo>
                  <a:pt x="0" y="65310"/>
                </a:lnTo>
                <a:close/>
              </a:path>
            </a:pathLst>
          </a:custGeom>
          <a:solidFill>
            <a:srgbClr val="F2F2F2"/>
          </a:solidFill>
        </p:spPr>
        <p:txBody>
          <a:bodyPr wrap="square" lIns="0" tIns="0" rIns="0" bIns="0" rtlCol="0"/>
          <a:lstStyle/>
          <a:p>
            <a:endParaRPr/>
          </a:p>
        </p:txBody>
      </p:sp>
      <p:sp>
        <p:nvSpPr>
          <p:cNvPr id="84" name="object 84"/>
          <p:cNvSpPr/>
          <p:nvPr/>
        </p:nvSpPr>
        <p:spPr>
          <a:xfrm>
            <a:off x="5402694" y="1814448"/>
            <a:ext cx="54610" cy="59690"/>
          </a:xfrm>
          <a:custGeom>
            <a:avLst/>
            <a:gdLst/>
            <a:ahLst/>
            <a:cxnLst/>
            <a:rect l="l" t="t" r="r" b="b"/>
            <a:pathLst>
              <a:path w="54610" h="59689">
                <a:moveTo>
                  <a:pt x="0" y="0"/>
                </a:moveTo>
                <a:lnTo>
                  <a:pt x="0" y="59474"/>
                </a:lnTo>
                <a:lnTo>
                  <a:pt x="54368" y="59474"/>
                </a:lnTo>
                <a:lnTo>
                  <a:pt x="0" y="0"/>
                </a:lnTo>
                <a:close/>
              </a:path>
            </a:pathLst>
          </a:custGeom>
          <a:solidFill>
            <a:srgbClr val="505050"/>
          </a:solidFill>
        </p:spPr>
        <p:txBody>
          <a:bodyPr wrap="square" lIns="0" tIns="0" rIns="0" bIns="0" rtlCol="0"/>
          <a:lstStyle/>
          <a:p>
            <a:endParaRPr/>
          </a:p>
        </p:txBody>
      </p:sp>
      <p:sp>
        <p:nvSpPr>
          <p:cNvPr id="85" name="object 85"/>
          <p:cNvSpPr/>
          <p:nvPr/>
        </p:nvSpPr>
        <p:spPr>
          <a:xfrm>
            <a:off x="5370499" y="3106673"/>
            <a:ext cx="3799840" cy="123825"/>
          </a:xfrm>
          <a:custGeom>
            <a:avLst/>
            <a:gdLst/>
            <a:ahLst/>
            <a:cxnLst/>
            <a:rect l="l" t="t" r="r" b="b"/>
            <a:pathLst>
              <a:path w="3799840" h="123825">
                <a:moveTo>
                  <a:pt x="0" y="123571"/>
                </a:moveTo>
                <a:lnTo>
                  <a:pt x="3799738" y="123571"/>
                </a:lnTo>
                <a:lnTo>
                  <a:pt x="3799738" y="0"/>
                </a:lnTo>
                <a:lnTo>
                  <a:pt x="0" y="0"/>
                </a:lnTo>
                <a:lnTo>
                  <a:pt x="0" y="123571"/>
                </a:lnTo>
                <a:close/>
              </a:path>
            </a:pathLst>
          </a:custGeom>
          <a:solidFill>
            <a:srgbClr val="008272"/>
          </a:solidFill>
        </p:spPr>
        <p:txBody>
          <a:bodyPr wrap="square" lIns="0" tIns="0" rIns="0" bIns="0" rtlCol="0"/>
          <a:lstStyle/>
          <a:p>
            <a:endParaRPr/>
          </a:p>
        </p:txBody>
      </p:sp>
      <p:sp>
        <p:nvSpPr>
          <p:cNvPr id="86" name="object 86"/>
          <p:cNvSpPr/>
          <p:nvPr/>
        </p:nvSpPr>
        <p:spPr>
          <a:xfrm>
            <a:off x="8686889" y="3168472"/>
            <a:ext cx="291465" cy="0"/>
          </a:xfrm>
          <a:custGeom>
            <a:avLst/>
            <a:gdLst/>
            <a:ahLst/>
            <a:cxnLst/>
            <a:rect l="l" t="t" r="r" b="b"/>
            <a:pathLst>
              <a:path w="291465">
                <a:moveTo>
                  <a:pt x="0" y="0"/>
                </a:moveTo>
                <a:lnTo>
                  <a:pt x="291140" y="0"/>
                </a:lnTo>
              </a:path>
            </a:pathLst>
          </a:custGeom>
          <a:ln w="3175">
            <a:solidFill>
              <a:srgbClr val="FFFFFF"/>
            </a:solidFill>
          </a:ln>
        </p:spPr>
        <p:txBody>
          <a:bodyPr wrap="square" lIns="0" tIns="0" rIns="0" bIns="0" rtlCol="0"/>
          <a:lstStyle/>
          <a:p>
            <a:endParaRPr/>
          </a:p>
        </p:txBody>
      </p:sp>
      <p:sp>
        <p:nvSpPr>
          <p:cNvPr id="87" name="object 87"/>
          <p:cNvSpPr/>
          <p:nvPr/>
        </p:nvSpPr>
        <p:spPr>
          <a:xfrm>
            <a:off x="8824556" y="3147880"/>
            <a:ext cx="15875" cy="41275"/>
          </a:xfrm>
          <a:custGeom>
            <a:avLst/>
            <a:gdLst/>
            <a:ahLst/>
            <a:cxnLst/>
            <a:rect l="l" t="t" r="r" b="b"/>
            <a:pathLst>
              <a:path w="15875" h="41275">
                <a:moveTo>
                  <a:pt x="0" y="41191"/>
                </a:moveTo>
                <a:lnTo>
                  <a:pt x="15789" y="41191"/>
                </a:lnTo>
                <a:lnTo>
                  <a:pt x="15789" y="0"/>
                </a:lnTo>
                <a:lnTo>
                  <a:pt x="0" y="0"/>
                </a:lnTo>
                <a:lnTo>
                  <a:pt x="0" y="41191"/>
                </a:lnTo>
                <a:close/>
              </a:path>
            </a:pathLst>
          </a:custGeom>
          <a:solidFill>
            <a:srgbClr val="FFFFFF"/>
          </a:solidFill>
        </p:spPr>
        <p:txBody>
          <a:bodyPr wrap="square" lIns="0" tIns="0" rIns="0" bIns="0" rtlCol="0"/>
          <a:lstStyle/>
          <a:p>
            <a:endParaRPr/>
          </a:p>
        </p:txBody>
      </p:sp>
      <p:sp>
        <p:nvSpPr>
          <p:cNvPr id="88" name="object 88"/>
          <p:cNvSpPr/>
          <p:nvPr/>
        </p:nvSpPr>
        <p:spPr>
          <a:xfrm>
            <a:off x="8653716" y="3168472"/>
            <a:ext cx="24130" cy="0"/>
          </a:xfrm>
          <a:custGeom>
            <a:avLst/>
            <a:gdLst/>
            <a:ahLst/>
            <a:cxnLst/>
            <a:rect l="l" t="t" r="r" b="b"/>
            <a:pathLst>
              <a:path w="24129">
                <a:moveTo>
                  <a:pt x="0" y="0"/>
                </a:moveTo>
                <a:lnTo>
                  <a:pt x="23572" y="0"/>
                </a:lnTo>
              </a:path>
            </a:pathLst>
          </a:custGeom>
          <a:ln w="11537">
            <a:solidFill>
              <a:srgbClr val="FFFFFF"/>
            </a:solidFill>
          </a:ln>
        </p:spPr>
        <p:txBody>
          <a:bodyPr wrap="square" lIns="0" tIns="0" rIns="0" bIns="0" rtlCol="0"/>
          <a:lstStyle/>
          <a:p>
            <a:endParaRPr/>
          </a:p>
        </p:txBody>
      </p:sp>
      <p:sp>
        <p:nvSpPr>
          <p:cNvPr id="89" name="object 89"/>
          <p:cNvSpPr/>
          <p:nvPr/>
        </p:nvSpPr>
        <p:spPr>
          <a:xfrm>
            <a:off x="5486443" y="1813521"/>
            <a:ext cx="0" cy="1293495"/>
          </a:xfrm>
          <a:custGeom>
            <a:avLst/>
            <a:gdLst/>
            <a:ahLst/>
            <a:cxnLst/>
            <a:rect l="l" t="t" r="r" b="b"/>
            <a:pathLst>
              <a:path h="1293495">
                <a:moveTo>
                  <a:pt x="0" y="1293399"/>
                </a:moveTo>
                <a:lnTo>
                  <a:pt x="0" y="0"/>
                </a:lnTo>
              </a:path>
            </a:pathLst>
          </a:custGeom>
          <a:ln w="3696">
            <a:solidFill>
              <a:srgbClr val="D4D4D4"/>
            </a:solidFill>
          </a:ln>
        </p:spPr>
        <p:txBody>
          <a:bodyPr wrap="square" lIns="0" tIns="0" rIns="0" bIns="0" rtlCol="0"/>
          <a:lstStyle/>
          <a:p>
            <a:endParaRPr/>
          </a:p>
        </p:txBody>
      </p:sp>
      <p:sp>
        <p:nvSpPr>
          <p:cNvPr id="90" name="object 90"/>
          <p:cNvSpPr/>
          <p:nvPr/>
        </p:nvSpPr>
        <p:spPr>
          <a:xfrm>
            <a:off x="7854378" y="1811985"/>
            <a:ext cx="90170" cy="1297305"/>
          </a:xfrm>
          <a:custGeom>
            <a:avLst/>
            <a:gdLst/>
            <a:ahLst/>
            <a:cxnLst/>
            <a:rect l="l" t="t" r="r" b="b"/>
            <a:pathLst>
              <a:path w="90170" h="1297305">
                <a:moveTo>
                  <a:pt x="0" y="1297000"/>
                </a:moveTo>
                <a:lnTo>
                  <a:pt x="89608" y="1297000"/>
                </a:lnTo>
                <a:lnTo>
                  <a:pt x="89608" y="0"/>
                </a:lnTo>
                <a:lnTo>
                  <a:pt x="0" y="0"/>
                </a:lnTo>
                <a:lnTo>
                  <a:pt x="0" y="1297000"/>
                </a:lnTo>
                <a:close/>
              </a:path>
            </a:pathLst>
          </a:custGeom>
          <a:solidFill>
            <a:srgbClr val="DCDCDC"/>
          </a:solidFill>
        </p:spPr>
        <p:txBody>
          <a:bodyPr wrap="square" lIns="0" tIns="0" rIns="0" bIns="0" rtlCol="0"/>
          <a:lstStyle/>
          <a:p>
            <a:endParaRPr/>
          </a:p>
        </p:txBody>
      </p:sp>
      <p:sp>
        <p:nvSpPr>
          <p:cNvPr id="91" name="object 91"/>
          <p:cNvSpPr/>
          <p:nvPr/>
        </p:nvSpPr>
        <p:spPr>
          <a:xfrm>
            <a:off x="7854378" y="1811987"/>
            <a:ext cx="90170" cy="1297305"/>
          </a:xfrm>
          <a:custGeom>
            <a:avLst/>
            <a:gdLst/>
            <a:ahLst/>
            <a:cxnLst/>
            <a:rect l="l" t="t" r="r" b="b"/>
            <a:pathLst>
              <a:path w="90170" h="1297305">
                <a:moveTo>
                  <a:pt x="0" y="1296997"/>
                </a:moveTo>
                <a:lnTo>
                  <a:pt x="0" y="0"/>
                </a:lnTo>
                <a:lnTo>
                  <a:pt x="89608" y="0"/>
                </a:lnTo>
                <a:lnTo>
                  <a:pt x="89608" y="1296997"/>
                </a:lnTo>
                <a:lnTo>
                  <a:pt x="0" y="1296997"/>
                </a:lnTo>
                <a:close/>
              </a:path>
            </a:pathLst>
          </a:custGeom>
          <a:ln w="3175">
            <a:solidFill>
              <a:srgbClr val="BFBFBF"/>
            </a:solidFill>
          </a:ln>
        </p:spPr>
        <p:txBody>
          <a:bodyPr wrap="square" lIns="0" tIns="0" rIns="0" bIns="0" rtlCol="0"/>
          <a:lstStyle/>
          <a:p>
            <a:endParaRPr/>
          </a:p>
        </p:txBody>
      </p:sp>
      <p:sp>
        <p:nvSpPr>
          <p:cNvPr id="92" name="object 92"/>
          <p:cNvSpPr/>
          <p:nvPr/>
        </p:nvSpPr>
        <p:spPr>
          <a:xfrm>
            <a:off x="7899172" y="1883214"/>
            <a:ext cx="0" cy="892175"/>
          </a:xfrm>
          <a:custGeom>
            <a:avLst/>
            <a:gdLst/>
            <a:ahLst/>
            <a:cxnLst/>
            <a:rect l="l" t="t" r="r" b="b"/>
            <a:pathLst>
              <a:path h="892175">
                <a:moveTo>
                  <a:pt x="0" y="0"/>
                </a:moveTo>
                <a:lnTo>
                  <a:pt x="0" y="892154"/>
                </a:lnTo>
              </a:path>
            </a:pathLst>
          </a:custGeom>
          <a:ln w="57786">
            <a:solidFill>
              <a:srgbClr val="FFFFFF"/>
            </a:solidFill>
          </a:ln>
        </p:spPr>
        <p:txBody>
          <a:bodyPr wrap="square" lIns="0" tIns="0" rIns="0" bIns="0" rtlCol="0"/>
          <a:lstStyle/>
          <a:p>
            <a:endParaRPr/>
          </a:p>
        </p:txBody>
      </p:sp>
      <p:sp>
        <p:nvSpPr>
          <p:cNvPr id="93" name="object 93"/>
          <p:cNvSpPr/>
          <p:nvPr/>
        </p:nvSpPr>
        <p:spPr>
          <a:xfrm>
            <a:off x="7870278" y="1883214"/>
            <a:ext cx="57785" cy="892175"/>
          </a:xfrm>
          <a:custGeom>
            <a:avLst/>
            <a:gdLst/>
            <a:ahLst/>
            <a:cxnLst/>
            <a:rect l="l" t="t" r="r" b="b"/>
            <a:pathLst>
              <a:path w="57784" h="892175">
                <a:moveTo>
                  <a:pt x="0" y="892154"/>
                </a:moveTo>
                <a:lnTo>
                  <a:pt x="0" y="0"/>
                </a:lnTo>
                <a:lnTo>
                  <a:pt x="57786" y="0"/>
                </a:lnTo>
                <a:lnTo>
                  <a:pt x="57786" y="892154"/>
                </a:lnTo>
                <a:lnTo>
                  <a:pt x="0" y="892154"/>
                </a:lnTo>
                <a:close/>
              </a:path>
            </a:pathLst>
          </a:custGeom>
          <a:ln w="3175">
            <a:solidFill>
              <a:srgbClr val="B9B9B9"/>
            </a:solidFill>
          </a:ln>
        </p:spPr>
        <p:txBody>
          <a:bodyPr wrap="square" lIns="0" tIns="0" rIns="0" bIns="0" rtlCol="0"/>
          <a:lstStyle/>
          <a:p>
            <a:endParaRPr/>
          </a:p>
        </p:txBody>
      </p:sp>
      <p:sp>
        <p:nvSpPr>
          <p:cNvPr id="94" name="object 94"/>
          <p:cNvSpPr/>
          <p:nvPr/>
        </p:nvSpPr>
        <p:spPr>
          <a:xfrm>
            <a:off x="7877441" y="2973509"/>
            <a:ext cx="43815" cy="44450"/>
          </a:xfrm>
          <a:custGeom>
            <a:avLst/>
            <a:gdLst/>
            <a:ahLst/>
            <a:cxnLst/>
            <a:rect l="l" t="t" r="r" b="b"/>
            <a:pathLst>
              <a:path w="43815" h="44450">
                <a:moveTo>
                  <a:pt x="0" y="44366"/>
                </a:moveTo>
                <a:lnTo>
                  <a:pt x="43460" y="44366"/>
                </a:lnTo>
                <a:lnTo>
                  <a:pt x="43460" y="0"/>
                </a:lnTo>
                <a:lnTo>
                  <a:pt x="0" y="0"/>
                </a:lnTo>
                <a:lnTo>
                  <a:pt x="0" y="44366"/>
                </a:lnTo>
                <a:close/>
              </a:path>
            </a:pathLst>
          </a:custGeom>
          <a:solidFill>
            <a:srgbClr val="FFFFFF"/>
          </a:solidFill>
        </p:spPr>
        <p:txBody>
          <a:bodyPr wrap="square" lIns="0" tIns="0" rIns="0" bIns="0" rtlCol="0"/>
          <a:lstStyle/>
          <a:p>
            <a:endParaRPr/>
          </a:p>
        </p:txBody>
      </p:sp>
      <p:sp>
        <p:nvSpPr>
          <p:cNvPr id="95" name="object 95"/>
          <p:cNvSpPr/>
          <p:nvPr/>
        </p:nvSpPr>
        <p:spPr>
          <a:xfrm>
            <a:off x="7877452" y="2973514"/>
            <a:ext cx="43815" cy="44450"/>
          </a:xfrm>
          <a:custGeom>
            <a:avLst/>
            <a:gdLst/>
            <a:ahLst/>
            <a:cxnLst/>
            <a:rect l="l" t="t" r="r" b="b"/>
            <a:pathLst>
              <a:path w="43815" h="44450">
                <a:moveTo>
                  <a:pt x="43460" y="0"/>
                </a:moveTo>
                <a:lnTo>
                  <a:pt x="43460" y="44366"/>
                </a:lnTo>
                <a:lnTo>
                  <a:pt x="0" y="44366"/>
                </a:lnTo>
                <a:lnTo>
                  <a:pt x="0" y="0"/>
                </a:lnTo>
                <a:lnTo>
                  <a:pt x="43460" y="0"/>
                </a:lnTo>
                <a:close/>
              </a:path>
            </a:pathLst>
          </a:custGeom>
          <a:ln w="3175">
            <a:solidFill>
              <a:srgbClr val="BFBFBF"/>
            </a:solidFill>
          </a:ln>
        </p:spPr>
        <p:txBody>
          <a:bodyPr wrap="square" lIns="0" tIns="0" rIns="0" bIns="0" rtlCol="0"/>
          <a:lstStyle/>
          <a:p>
            <a:endParaRPr/>
          </a:p>
        </p:txBody>
      </p:sp>
      <p:sp>
        <p:nvSpPr>
          <p:cNvPr id="96" name="object 96"/>
          <p:cNvSpPr/>
          <p:nvPr/>
        </p:nvSpPr>
        <p:spPr>
          <a:xfrm>
            <a:off x="7886293" y="2987801"/>
            <a:ext cx="26034" cy="15875"/>
          </a:xfrm>
          <a:custGeom>
            <a:avLst/>
            <a:gdLst/>
            <a:ahLst/>
            <a:cxnLst/>
            <a:rect l="l" t="t" r="r" b="b"/>
            <a:pathLst>
              <a:path w="26034" h="15875">
                <a:moveTo>
                  <a:pt x="25768" y="0"/>
                </a:moveTo>
                <a:lnTo>
                  <a:pt x="0" y="0"/>
                </a:lnTo>
                <a:lnTo>
                  <a:pt x="12877" y="15786"/>
                </a:lnTo>
                <a:lnTo>
                  <a:pt x="25768" y="0"/>
                </a:lnTo>
                <a:close/>
              </a:path>
            </a:pathLst>
          </a:custGeom>
          <a:solidFill>
            <a:srgbClr val="969696"/>
          </a:solidFill>
        </p:spPr>
        <p:txBody>
          <a:bodyPr wrap="square" lIns="0" tIns="0" rIns="0" bIns="0" rtlCol="0"/>
          <a:lstStyle/>
          <a:p>
            <a:endParaRPr/>
          </a:p>
        </p:txBody>
      </p:sp>
      <p:sp>
        <p:nvSpPr>
          <p:cNvPr id="97" name="object 97"/>
          <p:cNvSpPr/>
          <p:nvPr/>
        </p:nvSpPr>
        <p:spPr>
          <a:xfrm>
            <a:off x="7877441" y="1828413"/>
            <a:ext cx="43815" cy="44450"/>
          </a:xfrm>
          <a:custGeom>
            <a:avLst/>
            <a:gdLst/>
            <a:ahLst/>
            <a:cxnLst/>
            <a:rect l="l" t="t" r="r" b="b"/>
            <a:pathLst>
              <a:path w="43815" h="44450">
                <a:moveTo>
                  <a:pt x="0" y="44366"/>
                </a:moveTo>
                <a:lnTo>
                  <a:pt x="43460" y="44366"/>
                </a:lnTo>
                <a:lnTo>
                  <a:pt x="43460" y="0"/>
                </a:lnTo>
                <a:lnTo>
                  <a:pt x="0" y="0"/>
                </a:lnTo>
                <a:lnTo>
                  <a:pt x="0" y="44366"/>
                </a:lnTo>
                <a:close/>
              </a:path>
            </a:pathLst>
          </a:custGeom>
          <a:solidFill>
            <a:srgbClr val="FFFFFF"/>
          </a:solidFill>
        </p:spPr>
        <p:txBody>
          <a:bodyPr wrap="square" lIns="0" tIns="0" rIns="0" bIns="0" rtlCol="0"/>
          <a:lstStyle/>
          <a:p>
            <a:endParaRPr/>
          </a:p>
        </p:txBody>
      </p:sp>
      <p:sp>
        <p:nvSpPr>
          <p:cNvPr id="98" name="object 98"/>
          <p:cNvSpPr/>
          <p:nvPr/>
        </p:nvSpPr>
        <p:spPr>
          <a:xfrm>
            <a:off x="7877452" y="1828413"/>
            <a:ext cx="43815" cy="44450"/>
          </a:xfrm>
          <a:custGeom>
            <a:avLst/>
            <a:gdLst/>
            <a:ahLst/>
            <a:cxnLst/>
            <a:rect l="l" t="t" r="r" b="b"/>
            <a:pathLst>
              <a:path w="43815" h="44450">
                <a:moveTo>
                  <a:pt x="43460" y="44366"/>
                </a:moveTo>
                <a:lnTo>
                  <a:pt x="43460" y="0"/>
                </a:lnTo>
                <a:lnTo>
                  <a:pt x="0" y="0"/>
                </a:lnTo>
                <a:lnTo>
                  <a:pt x="0" y="44366"/>
                </a:lnTo>
                <a:lnTo>
                  <a:pt x="43460" y="44366"/>
                </a:lnTo>
                <a:close/>
              </a:path>
            </a:pathLst>
          </a:custGeom>
          <a:ln w="3175">
            <a:solidFill>
              <a:srgbClr val="BFBFBF"/>
            </a:solidFill>
          </a:ln>
        </p:spPr>
        <p:txBody>
          <a:bodyPr wrap="square" lIns="0" tIns="0" rIns="0" bIns="0" rtlCol="0"/>
          <a:lstStyle/>
          <a:p>
            <a:endParaRPr/>
          </a:p>
        </p:txBody>
      </p:sp>
      <p:sp>
        <p:nvSpPr>
          <p:cNvPr id="99" name="object 99"/>
          <p:cNvSpPr/>
          <p:nvPr/>
        </p:nvSpPr>
        <p:spPr>
          <a:xfrm>
            <a:off x="7886293" y="1842706"/>
            <a:ext cx="26034" cy="15875"/>
          </a:xfrm>
          <a:custGeom>
            <a:avLst/>
            <a:gdLst/>
            <a:ahLst/>
            <a:cxnLst/>
            <a:rect l="l" t="t" r="r" b="b"/>
            <a:pathLst>
              <a:path w="26034" h="15875">
                <a:moveTo>
                  <a:pt x="12877" y="0"/>
                </a:moveTo>
                <a:lnTo>
                  <a:pt x="0" y="15773"/>
                </a:lnTo>
                <a:lnTo>
                  <a:pt x="25768" y="15773"/>
                </a:lnTo>
                <a:lnTo>
                  <a:pt x="12877" y="0"/>
                </a:lnTo>
                <a:close/>
              </a:path>
            </a:pathLst>
          </a:custGeom>
          <a:solidFill>
            <a:srgbClr val="969696"/>
          </a:solidFill>
        </p:spPr>
        <p:txBody>
          <a:bodyPr wrap="square" lIns="0" tIns="0" rIns="0" bIns="0" rtlCol="0"/>
          <a:lstStyle/>
          <a:p>
            <a:endParaRPr/>
          </a:p>
        </p:txBody>
      </p:sp>
      <p:sp>
        <p:nvSpPr>
          <p:cNvPr id="100" name="object 100"/>
          <p:cNvSpPr/>
          <p:nvPr/>
        </p:nvSpPr>
        <p:spPr>
          <a:xfrm>
            <a:off x="8948953" y="1907527"/>
            <a:ext cx="22225" cy="15875"/>
          </a:xfrm>
          <a:custGeom>
            <a:avLst/>
            <a:gdLst/>
            <a:ahLst/>
            <a:cxnLst/>
            <a:rect l="l" t="t" r="r" b="b"/>
            <a:pathLst>
              <a:path w="22225" h="15875">
                <a:moveTo>
                  <a:pt x="22174" y="0"/>
                </a:moveTo>
                <a:lnTo>
                  <a:pt x="0" y="0"/>
                </a:lnTo>
                <a:lnTo>
                  <a:pt x="11087" y="15824"/>
                </a:lnTo>
                <a:lnTo>
                  <a:pt x="22174" y="0"/>
                </a:lnTo>
                <a:close/>
              </a:path>
            </a:pathLst>
          </a:custGeom>
          <a:solidFill>
            <a:srgbClr val="505050"/>
          </a:solidFill>
        </p:spPr>
        <p:txBody>
          <a:bodyPr wrap="square" lIns="0" tIns="0" rIns="0" bIns="0" rtlCol="0"/>
          <a:lstStyle/>
          <a:p>
            <a:endParaRPr/>
          </a:p>
        </p:txBody>
      </p:sp>
      <p:sp>
        <p:nvSpPr>
          <p:cNvPr id="101" name="object 101"/>
          <p:cNvSpPr/>
          <p:nvPr/>
        </p:nvSpPr>
        <p:spPr>
          <a:xfrm>
            <a:off x="9116479" y="1911095"/>
            <a:ext cx="22860" cy="26670"/>
          </a:xfrm>
          <a:custGeom>
            <a:avLst/>
            <a:gdLst/>
            <a:ahLst/>
            <a:cxnLst/>
            <a:rect l="l" t="t" r="r" b="b"/>
            <a:pathLst>
              <a:path w="22859" h="26669">
                <a:moveTo>
                  <a:pt x="2425" y="0"/>
                </a:moveTo>
                <a:lnTo>
                  <a:pt x="0" y="2031"/>
                </a:lnTo>
                <a:lnTo>
                  <a:pt x="20370" y="26263"/>
                </a:lnTo>
                <a:lnTo>
                  <a:pt x="22796" y="24218"/>
                </a:lnTo>
                <a:lnTo>
                  <a:pt x="2425" y="0"/>
                </a:lnTo>
                <a:close/>
              </a:path>
            </a:pathLst>
          </a:custGeom>
          <a:solidFill>
            <a:srgbClr val="969696"/>
          </a:solidFill>
        </p:spPr>
        <p:txBody>
          <a:bodyPr wrap="square" lIns="0" tIns="0" rIns="0" bIns="0" rtlCol="0"/>
          <a:lstStyle/>
          <a:p>
            <a:endParaRPr/>
          </a:p>
        </p:txBody>
      </p:sp>
      <p:sp>
        <p:nvSpPr>
          <p:cNvPr id="102" name="object 102"/>
          <p:cNvSpPr/>
          <p:nvPr/>
        </p:nvSpPr>
        <p:spPr>
          <a:xfrm>
            <a:off x="9115641" y="1911172"/>
            <a:ext cx="23495" cy="26670"/>
          </a:xfrm>
          <a:custGeom>
            <a:avLst/>
            <a:gdLst/>
            <a:ahLst/>
            <a:cxnLst/>
            <a:rect l="l" t="t" r="r" b="b"/>
            <a:pathLst>
              <a:path w="23495" h="26669">
                <a:moveTo>
                  <a:pt x="20485" y="0"/>
                </a:moveTo>
                <a:lnTo>
                  <a:pt x="0" y="24130"/>
                </a:lnTo>
                <a:lnTo>
                  <a:pt x="2412" y="26187"/>
                </a:lnTo>
                <a:lnTo>
                  <a:pt x="22898" y="2044"/>
                </a:lnTo>
                <a:lnTo>
                  <a:pt x="20485" y="0"/>
                </a:lnTo>
                <a:close/>
              </a:path>
            </a:pathLst>
          </a:custGeom>
          <a:solidFill>
            <a:srgbClr val="969696"/>
          </a:solidFill>
        </p:spPr>
        <p:txBody>
          <a:bodyPr wrap="square" lIns="0" tIns="0" rIns="0" bIns="0" rtlCol="0"/>
          <a:lstStyle/>
          <a:p>
            <a:endParaRPr/>
          </a:p>
        </p:txBody>
      </p:sp>
      <p:sp>
        <p:nvSpPr>
          <p:cNvPr id="103" name="object 103"/>
          <p:cNvSpPr/>
          <p:nvPr/>
        </p:nvSpPr>
        <p:spPr>
          <a:xfrm>
            <a:off x="7978330" y="2397344"/>
            <a:ext cx="1189355" cy="581025"/>
          </a:xfrm>
          <a:custGeom>
            <a:avLst/>
            <a:gdLst/>
            <a:ahLst/>
            <a:cxnLst/>
            <a:rect l="l" t="t" r="r" b="b"/>
            <a:pathLst>
              <a:path w="1189354" h="581025">
                <a:moveTo>
                  <a:pt x="0" y="580652"/>
                </a:moveTo>
                <a:lnTo>
                  <a:pt x="1189309" y="580652"/>
                </a:lnTo>
                <a:lnTo>
                  <a:pt x="1189309" y="0"/>
                </a:lnTo>
                <a:lnTo>
                  <a:pt x="0" y="0"/>
                </a:lnTo>
                <a:lnTo>
                  <a:pt x="0" y="580652"/>
                </a:lnTo>
                <a:close/>
              </a:path>
            </a:pathLst>
          </a:custGeom>
          <a:solidFill>
            <a:srgbClr val="FFFFFF"/>
          </a:solidFill>
        </p:spPr>
        <p:txBody>
          <a:bodyPr wrap="square" lIns="0" tIns="0" rIns="0" bIns="0" rtlCol="0"/>
          <a:lstStyle/>
          <a:p>
            <a:endParaRPr/>
          </a:p>
        </p:txBody>
      </p:sp>
      <p:sp>
        <p:nvSpPr>
          <p:cNvPr id="104" name="object 104"/>
          <p:cNvSpPr/>
          <p:nvPr/>
        </p:nvSpPr>
        <p:spPr>
          <a:xfrm>
            <a:off x="7978330" y="2397340"/>
            <a:ext cx="1189355" cy="581025"/>
          </a:xfrm>
          <a:custGeom>
            <a:avLst/>
            <a:gdLst/>
            <a:ahLst/>
            <a:cxnLst/>
            <a:rect l="l" t="t" r="r" b="b"/>
            <a:pathLst>
              <a:path w="1189354" h="581025">
                <a:moveTo>
                  <a:pt x="0" y="0"/>
                </a:moveTo>
                <a:lnTo>
                  <a:pt x="1189309" y="0"/>
                </a:lnTo>
                <a:lnTo>
                  <a:pt x="1189309" y="580653"/>
                </a:lnTo>
                <a:lnTo>
                  <a:pt x="0" y="580653"/>
                </a:lnTo>
                <a:lnTo>
                  <a:pt x="0" y="0"/>
                </a:lnTo>
                <a:close/>
              </a:path>
            </a:pathLst>
          </a:custGeom>
          <a:ln w="3175">
            <a:solidFill>
              <a:srgbClr val="BFBFBF"/>
            </a:solidFill>
          </a:ln>
        </p:spPr>
        <p:txBody>
          <a:bodyPr wrap="square" lIns="0" tIns="0" rIns="0" bIns="0" rtlCol="0"/>
          <a:lstStyle/>
          <a:p>
            <a:endParaRPr/>
          </a:p>
        </p:txBody>
      </p:sp>
      <p:sp>
        <p:nvSpPr>
          <p:cNvPr id="105" name="object 105"/>
          <p:cNvSpPr/>
          <p:nvPr/>
        </p:nvSpPr>
        <p:spPr>
          <a:xfrm>
            <a:off x="8047215" y="2437638"/>
            <a:ext cx="3175" cy="31750"/>
          </a:xfrm>
          <a:custGeom>
            <a:avLst/>
            <a:gdLst/>
            <a:ahLst/>
            <a:cxnLst/>
            <a:rect l="l" t="t" r="r" b="b"/>
            <a:pathLst>
              <a:path w="3175" h="31750">
                <a:moveTo>
                  <a:pt x="0" y="31647"/>
                </a:moveTo>
                <a:lnTo>
                  <a:pt x="3167" y="31647"/>
                </a:lnTo>
                <a:lnTo>
                  <a:pt x="3167" y="0"/>
                </a:lnTo>
                <a:lnTo>
                  <a:pt x="0" y="0"/>
                </a:lnTo>
                <a:lnTo>
                  <a:pt x="0" y="31647"/>
                </a:lnTo>
                <a:close/>
              </a:path>
            </a:pathLst>
          </a:custGeom>
          <a:solidFill>
            <a:srgbClr val="D9D9D9"/>
          </a:solidFill>
        </p:spPr>
        <p:txBody>
          <a:bodyPr wrap="square" lIns="0" tIns="0" rIns="0" bIns="0" rtlCol="0"/>
          <a:lstStyle/>
          <a:p>
            <a:endParaRPr/>
          </a:p>
        </p:txBody>
      </p:sp>
      <p:sp>
        <p:nvSpPr>
          <p:cNvPr id="106" name="object 106"/>
          <p:cNvSpPr/>
          <p:nvPr/>
        </p:nvSpPr>
        <p:spPr>
          <a:xfrm>
            <a:off x="8032419" y="2451300"/>
            <a:ext cx="31750" cy="3175"/>
          </a:xfrm>
          <a:custGeom>
            <a:avLst/>
            <a:gdLst/>
            <a:ahLst/>
            <a:cxnLst/>
            <a:rect l="l" t="t" r="r" b="b"/>
            <a:pathLst>
              <a:path w="31750" h="3175">
                <a:moveTo>
                  <a:pt x="0" y="3165"/>
                </a:moveTo>
                <a:lnTo>
                  <a:pt x="31668" y="3165"/>
                </a:lnTo>
                <a:lnTo>
                  <a:pt x="31668" y="0"/>
                </a:lnTo>
                <a:lnTo>
                  <a:pt x="0" y="0"/>
                </a:lnTo>
                <a:lnTo>
                  <a:pt x="0" y="3165"/>
                </a:lnTo>
                <a:close/>
              </a:path>
            </a:pathLst>
          </a:custGeom>
          <a:solidFill>
            <a:srgbClr val="D9D9D9"/>
          </a:solidFill>
        </p:spPr>
        <p:txBody>
          <a:bodyPr wrap="square" lIns="0" tIns="0" rIns="0" bIns="0" rtlCol="0"/>
          <a:lstStyle/>
          <a:p>
            <a:endParaRPr/>
          </a:p>
        </p:txBody>
      </p:sp>
      <p:sp>
        <p:nvSpPr>
          <p:cNvPr id="107" name="object 107"/>
          <p:cNvSpPr/>
          <p:nvPr/>
        </p:nvSpPr>
        <p:spPr>
          <a:xfrm>
            <a:off x="8364829" y="3141256"/>
            <a:ext cx="19685" cy="17780"/>
          </a:xfrm>
          <a:custGeom>
            <a:avLst/>
            <a:gdLst/>
            <a:ahLst/>
            <a:cxnLst/>
            <a:rect l="l" t="t" r="r" b="b"/>
            <a:pathLst>
              <a:path w="19684" h="17780">
                <a:moveTo>
                  <a:pt x="0" y="0"/>
                </a:moveTo>
                <a:lnTo>
                  <a:pt x="19515" y="0"/>
                </a:lnTo>
                <a:lnTo>
                  <a:pt x="19515" y="17769"/>
                </a:lnTo>
                <a:lnTo>
                  <a:pt x="0" y="17769"/>
                </a:lnTo>
                <a:lnTo>
                  <a:pt x="0" y="0"/>
                </a:lnTo>
                <a:close/>
              </a:path>
            </a:pathLst>
          </a:custGeom>
          <a:ln w="3175">
            <a:solidFill>
              <a:srgbClr val="FFFFFF"/>
            </a:solidFill>
          </a:ln>
        </p:spPr>
        <p:txBody>
          <a:bodyPr wrap="square" lIns="0" tIns="0" rIns="0" bIns="0" rtlCol="0"/>
          <a:lstStyle/>
          <a:p>
            <a:endParaRPr/>
          </a:p>
        </p:txBody>
      </p:sp>
      <p:sp>
        <p:nvSpPr>
          <p:cNvPr id="108" name="object 108"/>
          <p:cNvSpPr/>
          <p:nvPr/>
        </p:nvSpPr>
        <p:spPr>
          <a:xfrm>
            <a:off x="8364829" y="3158591"/>
            <a:ext cx="19685" cy="17780"/>
          </a:xfrm>
          <a:custGeom>
            <a:avLst/>
            <a:gdLst/>
            <a:ahLst/>
            <a:cxnLst/>
            <a:rect l="l" t="t" r="r" b="b"/>
            <a:pathLst>
              <a:path w="19684" h="17780">
                <a:moveTo>
                  <a:pt x="0" y="0"/>
                </a:moveTo>
                <a:lnTo>
                  <a:pt x="19515" y="0"/>
                </a:lnTo>
                <a:lnTo>
                  <a:pt x="19515" y="17769"/>
                </a:lnTo>
                <a:lnTo>
                  <a:pt x="0" y="17769"/>
                </a:lnTo>
                <a:lnTo>
                  <a:pt x="0" y="0"/>
                </a:lnTo>
                <a:close/>
              </a:path>
            </a:pathLst>
          </a:custGeom>
          <a:ln w="3175">
            <a:solidFill>
              <a:srgbClr val="FFFFFF"/>
            </a:solidFill>
          </a:ln>
        </p:spPr>
        <p:txBody>
          <a:bodyPr wrap="square" lIns="0" tIns="0" rIns="0" bIns="0" rtlCol="0"/>
          <a:lstStyle/>
          <a:p>
            <a:endParaRPr/>
          </a:p>
        </p:txBody>
      </p:sp>
      <p:sp>
        <p:nvSpPr>
          <p:cNvPr id="109" name="object 109"/>
          <p:cNvSpPr/>
          <p:nvPr/>
        </p:nvSpPr>
        <p:spPr>
          <a:xfrm>
            <a:off x="8364829" y="3175927"/>
            <a:ext cx="19685" cy="17780"/>
          </a:xfrm>
          <a:custGeom>
            <a:avLst/>
            <a:gdLst/>
            <a:ahLst/>
            <a:cxnLst/>
            <a:rect l="l" t="t" r="r" b="b"/>
            <a:pathLst>
              <a:path w="19684" h="17780">
                <a:moveTo>
                  <a:pt x="0" y="0"/>
                </a:moveTo>
                <a:lnTo>
                  <a:pt x="19515" y="0"/>
                </a:lnTo>
                <a:lnTo>
                  <a:pt x="19515" y="17769"/>
                </a:lnTo>
                <a:lnTo>
                  <a:pt x="0" y="17769"/>
                </a:lnTo>
                <a:lnTo>
                  <a:pt x="0" y="0"/>
                </a:lnTo>
                <a:close/>
              </a:path>
            </a:pathLst>
          </a:custGeom>
          <a:ln w="3175">
            <a:solidFill>
              <a:srgbClr val="FFFFFF"/>
            </a:solidFill>
          </a:ln>
        </p:spPr>
        <p:txBody>
          <a:bodyPr wrap="square" lIns="0" tIns="0" rIns="0" bIns="0" rtlCol="0"/>
          <a:lstStyle/>
          <a:p>
            <a:endParaRPr/>
          </a:p>
        </p:txBody>
      </p:sp>
      <p:sp>
        <p:nvSpPr>
          <p:cNvPr id="110" name="object 110"/>
          <p:cNvSpPr/>
          <p:nvPr/>
        </p:nvSpPr>
        <p:spPr>
          <a:xfrm>
            <a:off x="8384349" y="3141256"/>
            <a:ext cx="19685" cy="17780"/>
          </a:xfrm>
          <a:custGeom>
            <a:avLst/>
            <a:gdLst/>
            <a:ahLst/>
            <a:cxnLst/>
            <a:rect l="l" t="t" r="r" b="b"/>
            <a:pathLst>
              <a:path w="19684" h="17780">
                <a:moveTo>
                  <a:pt x="0" y="0"/>
                </a:moveTo>
                <a:lnTo>
                  <a:pt x="19515" y="0"/>
                </a:lnTo>
                <a:lnTo>
                  <a:pt x="19515" y="17769"/>
                </a:lnTo>
                <a:lnTo>
                  <a:pt x="0" y="17769"/>
                </a:lnTo>
                <a:lnTo>
                  <a:pt x="0" y="0"/>
                </a:lnTo>
                <a:close/>
              </a:path>
            </a:pathLst>
          </a:custGeom>
          <a:ln w="3175">
            <a:solidFill>
              <a:srgbClr val="FFFFFF"/>
            </a:solidFill>
          </a:ln>
        </p:spPr>
        <p:txBody>
          <a:bodyPr wrap="square" lIns="0" tIns="0" rIns="0" bIns="0" rtlCol="0"/>
          <a:lstStyle/>
          <a:p>
            <a:endParaRPr/>
          </a:p>
        </p:txBody>
      </p:sp>
      <p:sp>
        <p:nvSpPr>
          <p:cNvPr id="111" name="object 111"/>
          <p:cNvSpPr/>
          <p:nvPr/>
        </p:nvSpPr>
        <p:spPr>
          <a:xfrm>
            <a:off x="8384349" y="3158591"/>
            <a:ext cx="19685" cy="17780"/>
          </a:xfrm>
          <a:custGeom>
            <a:avLst/>
            <a:gdLst/>
            <a:ahLst/>
            <a:cxnLst/>
            <a:rect l="l" t="t" r="r" b="b"/>
            <a:pathLst>
              <a:path w="19684" h="17780">
                <a:moveTo>
                  <a:pt x="0" y="0"/>
                </a:moveTo>
                <a:lnTo>
                  <a:pt x="19515" y="0"/>
                </a:lnTo>
                <a:lnTo>
                  <a:pt x="19515" y="17769"/>
                </a:lnTo>
                <a:lnTo>
                  <a:pt x="0" y="17769"/>
                </a:lnTo>
                <a:lnTo>
                  <a:pt x="0" y="0"/>
                </a:lnTo>
                <a:close/>
              </a:path>
            </a:pathLst>
          </a:custGeom>
          <a:ln w="3175">
            <a:solidFill>
              <a:srgbClr val="FFFFFF"/>
            </a:solidFill>
          </a:ln>
        </p:spPr>
        <p:txBody>
          <a:bodyPr wrap="square" lIns="0" tIns="0" rIns="0" bIns="0" rtlCol="0"/>
          <a:lstStyle/>
          <a:p>
            <a:endParaRPr/>
          </a:p>
        </p:txBody>
      </p:sp>
      <p:sp>
        <p:nvSpPr>
          <p:cNvPr id="112" name="object 112"/>
          <p:cNvSpPr/>
          <p:nvPr/>
        </p:nvSpPr>
        <p:spPr>
          <a:xfrm>
            <a:off x="8384349" y="3175927"/>
            <a:ext cx="19685" cy="17780"/>
          </a:xfrm>
          <a:custGeom>
            <a:avLst/>
            <a:gdLst/>
            <a:ahLst/>
            <a:cxnLst/>
            <a:rect l="l" t="t" r="r" b="b"/>
            <a:pathLst>
              <a:path w="19684" h="17780">
                <a:moveTo>
                  <a:pt x="0" y="0"/>
                </a:moveTo>
                <a:lnTo>
                  <a:pt x="19515" y="0"/>
                </a:lnTo>
                <a:lnTo>
                  <a:pt x="19515" y="17769"/>
                </a:lnTo>
                <a:lnTo>
                  <a:pt x="0" y="17769"/>
                </a:lnTo>
                <a:lnTo>
                  <a:pt x="0" y="0"/>
                </a:lnTo>
                <a:close/>
              </a:path>
            </a:pathLst>
          </a:custGeom>
          <a:ln w="3175">
            <a:solidFill>
              <a:srgbClr val="FFFFFF"/>
            </a:solidFill>
          </a:ln>
        </p:spPr>
        <p:txBody>
          <a:bodyPr wrap="square" lIns="0" tIns="0" rIns="0" bIns="0" rtlCol="0"/>
          <a:lstStyle/>
          <a:p>
            <a:endParaRPr/>
          </a:p>
        </p:txBody>
      </p:sp>
      <p:sp>
        <p:nvSpPr>
          <p:cNvPr id="113" name="object 113"/>
          <p:cNvSpPr/>
          <p:nvPr/>
        </p:nvSpPr>
        <p:spPr>
          <a:xfrm>
            <a:off x="8403856" y="3141256"/>
            <a:ext cx="19685" cy="17780"/>
          </a:xfrm>
          <a:custGeom>
            <a:avLst/>
            <a:gdLst/>
            <a:ahLst/>
            <a:cxnLst/>
            <a:rect l="l" t="t" r="r" b="b"/>
            <a:pathLst>
              <a:path w="19684" h="17780">
                <a:moveTo>
                  <a:pt x="0" y="0"/>
                </a:moveTo>
                <a:lnTo>
                  <a:pt x="19515" y="0"/>
                </a:lnTo>
                <a:lnTo>
                  <a:pt x="19515" y="17769"/>
                </a:lnTo>
                <a:lnTo>
                  <a:pt x="0" y="17769"/>
                </a:lnTo>
                <a:lnTo>
                  <a:pt x="0" y="0"/>
                </a:lnTo>
                <a:close/>
              </a:path>
            </a:pathLst>
          </a:custGeom>
          <a:ln w="3175">
            <a:solidFill>
              <a:srgbClr val="FFFFFF"/>
            </a:solidFill>
          </a:ln>
        </p:spPr>
        <p:txBody>
          <a:bodyPr wrap="square" lIns="0" tIns="0" rIns="0" bIns="0" rtlCol="0"/>
          <a:lstStyle/>
          <a:p>
            <a:endParaRPr/>
          </a:p>
        </p:txBody>
      </p:sp>
      <p:sp>
        <p:nvSpPr>
          <p:cNvPr id="114" name="object 114"/>
          <p:cNvSpPr/>
          <p:nvPr/>
        </p:nvSpPr>
        <p:spPr>
          <a:xfrm>
            <a:off x="8403856" y="3158591"/>
            <a:ext cx="19685" cy="17780"/>
          </a:xfrm>
          <a:custGeom>
            <a:avLst/>
            <a:gdLst/>
            <a:ahLst/>
            <a:cxnLst/>
            <a:rect l="l" t="t" r="r" b="b"/>
            <a:pathLst>
              <a:path w="19684" h="17780">
                <a:moveTo>
                  <a:pt x="0" y="0"/>
                </a:moveTo>
                <a:lnTo>
                  <a:pt x="19515" y="0"/>
                </a:lnTo>
                <a:lnTo>
                  <a:pt x="19515" y="17769"/>
                </a:lnTo>
                <a:lnTo>
                  <a:pt x="0" y="17769"/>
                </a:lnTo>
                <a:lnTo>
                  <a:pt x="0" y="0"/>
                </a:lnTo>
                <a:close/>
              </a:path>
            </a:pathLst>
          </a:custGeom>
          <a:ln w="3175">
            <a:solidFill>
              <a:srgbClr val="FFFFFF"/>
            </a:solidFill>
          </a:ln>
        </p:spPr>
        <p:txBody>
          <a:bodyPr wrap="square" lIns="0" tIns="0" rIns="0" bIns="0" rtlCol="0"/>
          <a:lstStyle/>
          <a:p>
            <a:endParaRPr/>
          </a:p>
        </p:txBody>
      </p:sp>
      <p:sp>
        <p:nvSpPr>
          <p:cNvPr id="115" name="object 115"/>
          <p:cNvSpPr/>
          <p:nvPr/>
        </p:nvSpPr>
        <p:spPr>
          <a:xfrm>
            <a:off x="8403856" y="3175927"/>
            <a:ext cx="19685" cy="17780"/>
          </a:xfrm>
          <a:custGeom>
            <a:avLst/>
            <a:gdLst/>
            <a:ahLst/>
            <a:cxnLst/>
            <a:rect l="l" t="t" r="r" b="b"/>
            <a:pathLst>
              <a:path w="19684" h="17780">
                <a:moveTo>
                  <a:pt x="0" y="0"/>
                </a:moveTo>
                <a:lnTo>
                  <a:pt x="19515" y="0"/>
                </a:lnTo>
                <a:lnTo>
                  <a:pt x="19515" y="17769"/>
                </a:lnTo>
                <a:lnTo>
                  <a:pt x="0" y="17769"/>
                </a:lnTo>
                <a:lnTo>
                  <a:pt x="0" y="0"/>
                </a:lnTo>
                <a:close/>
              </a:path>
            </a:pathLst>
          </a:custGeom>
          <a:ln w="3175">
            <a:solidFill>
              <a:srgbClr val="FFFFFF"/>
            </a:solidFill>
          </a:ln>
        </p:spPr>
        <p:txBody>
          <a:bodyPr wrap="square" lIns="0" tIns="0" rIns="0" bIns="0" rtlCol="0"/>
          <a:lstStyle/>
          <a:p>
            <a:endParaRPr/>
          </a:p>
        </p:txBody>
      </p:sp>
      <p:sp>
        <p:nvSpPr>
          <p:cNvPr id="116" name="object 116"/>
          <p:cNvSpPr/>
          <p:nvPr/>
        </p:nvSpPr>
        <p:spPr>
          <a:xfrm>
            <a:off x="8459178" y="3136988"/>
            <a:ext cx="63500" cy="57785"/>
          </a:xfrm>
          <a:custGeom>
            <a:avLst/>
            <a:gdLst/>
            <a:ahLst/>
            <a:cxnLst/>
            <a:rect l="l" t="t" r="r" b="b"/>
            <a:pathLst>
              <a:path w="63500" h="57785">
                <a:moveTo>
                  <a:pt x="0" y="0"/>
                </a:moveTo>
                <a:lnTo>
                  <a:pt x="63181" y="0"/>
                </a:lnTo>
                <a:lnTo>
                  <a:pt x="63181" y="57228"/>
                </a:lnTo>
                <a:lnTo>
                  <a:pt x="0" y="57228"/>
                </a:lnTo>
                <a:lnTo>
                  <a:pt x="0" y="0"/>
                </a:lnTo>
                <a:close/>
              </a:path>
            </a:pathLst>
          </a:custGeom>
          <a:ln w="3175">
            <a:solidFill>
              <a:srgbClr val="FFFFFF"/>
            </a:solidFill>
          </a:ln>
        </p:spPr>
        <p:txBody>
          <a:bodyPr wrap="square" lIns="0" tIns="0" rIns="0" bIns="0" rtlCol="0"/>
          <a:lstStyle/>
          <a:p>
            <a:endParaRPr/>
          </a:p>
        </p:txBody>
      </p:sp>
      <p:sp>
        <p:nvSpPr>
          <p:cNvPr id="117" name="object 117"/>
          <p:cNvSpPr/>
          <p:nvPr/>
        </p:nvSpPr>
        <p:spPr>
          <a:xfrm>
            <a:off x="8473858" y="3141256"/>
            <a:ext cx="34290" cy="48895"/>
          </a:xfrm>
          <a:custGeom>
            <a:avLst/>
            <a:gdLst/>
            <a:ahLst/>
            <a:cxnLst/>
            <a:rect l="l" t="t" r="r" b="b"/>
            <a:pathLst>
              <a:path w="34290" h="48894">
                <a:moveTo>
                  <a:pt x="0" y="0"/>
                </a:moveTo>
                <a:lnTo>
                  <a:pt x="33839" y="0"/>
                </a:lnTo>
                <a:lnTo>
                  <a:pt x="33839" y="48714"/>
                </a:lnTo>
                <a:lnTo>
                  <a:pt x="0" y="48714"/>
                </a:lnTo>
                <a:lnTo>
                  <a:pt x="0" y="0"/>
                </a:lnTo>
                <a:close/>
              </a:path>
            </a:pathLst>
          </a:custGeom>
          <a:ln w="3175">
            <a:solidFill>
              <a:srgbClr val="FFFFFF"/>
            </a:solidFill>
          </a:ln>
        </p:spPr>
        <p:txBody>
          <a:bodyPr wrap="square" lIns="0" tIns="0" rIns="0" bIns="0" rtlCol="0"/>
          <a:lstStyle/>
          <a:p>
            <a:endParaRPr/>
          </a:p>
        </p:txBody>
      </p:sp>
      <p:sp>
        <p:nvSpPr>
          <p:cNvPr id="118" name="object 118"/>
          <p:cNvSpPr/>
          <p:nvPr/>
        </p:nvSpPr>
        <p:spPr>
          <a:xfrm>
            <a:off x="8478825" y="3149765"/>
            <a:ext cx="23495" cy="0"/>
          </a:xfrm>
          <a:custGeom>
            <a:avLst/>
            <a:gdLst/>
            <a:ahLst/>
            <a:cxnLst/>
            <a:rect l="l" t="t" r="r" b="b"/>
            <a:pathLst>
              <a:path w="23495">
                <a:moveTo>
                  <a:pt x="0" y="0"/>
                </a:moveTo>
                <a:lnTo>
                  <a:pt x="23190" y="0"/>
                </a:lnTo>
              </a:path>
            </a:pathLst>
          </a:custGeom>
          <a:ln w="8653">
            <a:solidFill>
              <a:srgbClr val="FFFFFF"/>
            </a:solidFill>
          </a:ln>
        </p:spPr>
        <p:txBody>
          <a:bodyPr wrap="square" lIns="0" tIns="0" rIns="0" bIns="0" rtlCol="0"/>
          <a:lstStyle/>
          <a:p>
            <a:endParaRPr/>
          </a:p>
        </p:txBody>
      </p:sp>
      <p:sp>
        <p:nvSpPr>
          <p:cNvPr id="119" name="object 119"/>
          <p:cNvSpPr/>
          <p:nvPr/>
        </p:nvSpPr>
        <p:spPr>
          <a:xfrm>
            <a:off x="8478825" y="3165373"/>
            <a:ext cx="23495" cy="0"/>
          </a:xfrm>
          <a:custGeom>
            <a:avLst/>
            <a:gdLst/>
            <a:ahLst/>
            <a:cxnLst/>
            <a:rect l="l" t="t" r="r" b="b"/>
            <a:pathLst>
              <a:path w="23495">
                <a:moveTo>
                  <a:pt x="0" y="0"/>
                </a:moveTo>
                <a:lnTo>
                  <a:pt x="23190" y="0"/>
                </a:lnTo>
              </a:path>
            </a:pathLst>
          </a:custGeom>
          <a:ln w="8653">
            <a:solidFill>
              <a:srgbClr val="FFFFFF"/>
            </a:solidFill>
          </a:ln>
        </p:spPr>
        <p:txBody>
          <a:bodyPr wrap="square" lIns="0" tIns="0" rIns="0" bIns="0" rtlCol="0"/>
          <a:lstStyle/>
          <a:p>
            <a:endParaRPr/>
          </a:p>
        </p:txBody>
      </p:sp>
      <p:sp>
        <p:nvSpPr>
          <p:cNvPr id="120" name="object 120"/>
          <p:cNvSpPr/>
          <p:nvPr/>
        </p:nvSpPr>
        <p:spPr>
          <a:xfrm>
            <a:off x="8478825" y="3180981"/>
            <a:ext cx="23495" cy="0"/>
          </a:xfrm>
          <a:custGeom>
            <a:avLst/>
            <a:gdLst/>
            <a:ahLst/>
            <a:cxnLst/>
            <a:rect l="l" t="t" r="r" b="b"/>
            <a:pathLst>
              <a:path w="23495">
                <a:moveTo>
                  <a:pt x="0" y="0"/>
                </a:moveTo>
                <a:lnTo>
                  <a:pt x="23190" y="0"/>
                </a:lnTo>
              </a:path>
            </a:pathLst>
          </a:custGeom>
          <a:ln w="8653">
            <a:solidFill>
              <a:srgbClr val="FFFFFF"/>
            </a:solidFill>
          </a:ln>
        </p:spPr>
        <p:txBody>
          <a:bodyPr wrap="square" lIns="0" tIns="0" rIns="0" bIns="0" rtlCol="0"/>
          <a:lstStyle/>
          <a:p>
            <a:endParaRPr/>
          </a:p>
        </p:txBody>
      </p:sp>
      <p:sp>
        <p:nvSpPr>
          <p:cNvPr id="121" name="object 121"/>
          <p:cNvSpPr/>
          <p:nvPr/>
        </p:nvSpPr>
        <p:spPr>
          <a:xfrm>
            <a:off x="8558161" y="3138639"/>
            <a:ext cx="60325" cy="54610"/>
          </a:xfrm>
          <a:custGeom>
            <a:avLst/>
            <a:gdLst/>
            <a:ahLst/>
            <a:cxnLst/>
            <a:rect l="l" t="t" r="r" b="b"/>
            <a:pathLst>
              <a:path w="60325" h="54610">
                <a:moveTo>
                  <a:pt x="0" y="0"/>
                </a:moveTo>
                <a:lnTo>
                  <a:pt x="59749" y="0"/>
                </a:lnTo>
                <a:lnTo>
                  <a:pt x="59749" y="54119"/>
                </a:lnTo>
                <a:lnTo>
                  <a:pt x="0" y="54119"/>
                </a:lnTo>
                <a:lnTo>
                  <a:pt x="0" y="0"/>
                </a:lnTo>
                <a:close/>
              </a:path>
            </a:pathLst>
          </a:custGeom>
          <a:ln w="3175">
            <a:solidFill>
              <a:srgbClr val="FFFFFF"/>
            </a:solidFill>
          </a:ln>
        </p:spPr>
        <p:txBody>
          <a:bodyPr wrap="square" lIns="0" tIns="0" rIns="0" bIns="0" rtlCol="0"/>
          <a:lstStyle/>
          <a:p>
            <a:endParaRPr/>
          </a:p>
        </p:txBody>
      </p:sp>
      <p:sp>
        <p:nvSpPr>
          <p:cNvPr id="122" name="object 122"/>
          <p:cNvSpPr/>
          <p:nvPr/>
        </p:nvSpPr>
        <p:spPr>
          <a:xfrm>
            <a:off x="8558161" y="3138639"/>
            <a:ext cx="13970" cy="24765"/>
          </a:xfrm>
          <a:custGeom>
            <a:avLst/>
            <a:gdLst/>
            <a:ahLst/>
            <a:cxnLst/>
            <a:rect l="l" t="t" r="r" b="b"/>
            <a:pathLst>
              <a:path w="13970" h="24764">
                <a:moveTo>
                  <a:pt x="0" y="0"/>
                </a:moveTo>
                <a:lnTo>
                  <a:pt x="13874" y="0"/>
                </a:lnTo>
                <a:lnTo>
                  <a:pt x="13874" y="24599"/>
                </a:lnTo>
                <a:lnTo>
                  <a:pt x="0" y="24599"/>
                </a:lnTo>
                <a:lnTo>
                  <a:pt x="0" y="0"/>
                </a:lnTo>
                <a:close/>
              </a:path>
            </a:pathLst>
          </a:custGeom>
          <a:ln w="3175">
            <a:solidFill>
              <a:srgbClr val="FFFFFF"/>
            </a:solidFill>
          </a:ln>
        </p:spPr>
        <p:txBody>
          <a:bodyPr wrap="square" lIns="0" tIns="0" rIns="0" bIns="0" rtlCol="0"/>
          <a:lstStyle/>
          <a:p>
            <a:endParaRPr/>
          </a:p>
        </p:txBody>
      </p:sp>
      <p:sp>
        <p:nvSpPr>
          <p:cNvPr id="123" name="object 123"/>
          <p:cNvSpPr/>
          <p:nvPr/>
        </p:nvSpPr>
        <p:spPr>
          <a:xfrm>
            <a:off x="8571813" y="3138639"/>
            <a:ext cx="13970" cy="24765"/>
          </a:xfrm>
          <a:custGeom>
            <a:avLst/>
            <a:gdLst/>
            <a:ahLst/>
            <a:cxnLst/>
            <a:rect l="l" t="t" r="r" b="b"/>
            <a:pathLst>
              <a:path w="13970" h="24764">
                <a:moveTo>
                  <a:pt x="0" y="0"/>
                </a:moveTo>
                <a:lnTo>
                  <a:pt x="13874" y="0"/>
                </a:lnTo>
                <a:lnTo>
                  <a:pt x="13874" y="24599"/>
                </a:lnTo>
                <a:lnTo>
                  <a:pt x="0" y="24599"/>
                </a:lnTo>
                <a:lnTo>
                  <a:pt x="0" y="0"/>
                </a:lnTo>
                <a:close/>
              </a:path>
            </a:pathLst>
          </a:custGeom>
          <a:ln w="3175">
            <a:solidFill>
              <a:srgbClr val="FFFFFF"/>
            </a:solidFill>
          </a:ln>
        </p:spPr>
        <p:txBody>
          <a:bodyPr wrap="square" lIns="0" tIns="0" rIns="0" bIns="0" rtlCol="0"/>
          <a:lstStyle/>
          <a:p>
            <a:endParaRPr/>
          </a:p>
        </p:txBody>
      </p:sp>
      <p:sp>
        <p:nvSpPr>
          <p:cNvPr id="124" name="object 124"/>
          <p:cNvSpPr/>
          <p:nvPr/>
        </p:nvSpPr>
        <p:spPr>
          <a:xfrm>
            <a:off x="8019122" y="2780144"/>
            <a:ext cx="53340" cy="21590"/>
          </a:xfrm>
          <a:custGeom>
            <a:avLst/>
            <a:gdLst/>
            <a:ahLst/>
            <a:cxnLst/>
            <a:rect l="l" t="t" r="r" b="b"/>
            <a:pathLst>
              <a:path w="53340" h="21589">
                <a:moveTo>
                  <a:pt x="53289" y="0"/>
                </a:moveTo>
                <a:lnTo>
                  <a:pt x="0" y="0"/>
                </a:lnTo>
                <a:lnTo>
                  <a:pt x="26644" y="21170"/>
                </a:lnTo>
                <a:lnTo>
                  <a:pt x="34511" y="16819"/>
                </a:lnTo>
                <a:lnTo>
                  <a:pt x="41395" y="11661"/>
                </a:lnTo>
                <a:lnTo>
                  <a:pt x="47565" y="5965"/>
                </a:lnTo>
                <a:lnTo>
                  <a:pt x="53289" y="0"/>
                </a:lnTo>
                <a:close/>
              </a:path>
            </a:pathLst>
          </a:custGeom>
          <a:solidFill>
            <a:srgbClr val="505050"/>
          </a:solidFill>
        </p:spPr>
        <p:txBody>
          <a:bodyPr wrap="square" lIns="0" tIns="0" rIns="0" bIns="0" rtlCol="0"/>
          <a:lstStyle/>
          <a:p>
            <a:endParaRPr/>
          </a:p>
        </p:txBody>
      </p:sp>
      <p:sp>
        <p:nvSpPr>
          <p:cNvPr id="125" name="object 125"/>
          <p:cNvSpPr/>
          <p:nvPr/>
        </p:nvSpPr>
        <p:spPr>
          <a:xfrm>
            <a:off x="8017230" y="2780144"/>
            <a:ext cx="28575" cy="43815"/>
          </a:xfrm>
          <a:custGeom>
            <a:avLst/>
            <a:gdLst/>
            <a:ahLst/>
            <a:cxnLst/>
            <a:rect l="l" t="t" r="r" b="b"/>
            <a:pathLst>
              <a:path w="28575" h="43814">
                <a:moveTo>
                  <a:pt x="2374" y="0"/>
                </a:moveTo>
                <a:lnTo>
                  <a:pt x="0" y="3810"/>
                </a:lnTo>
                <a:lnTo>
                  <a:pt x="24256" y="20929"/>
                </a:lnTo>
                <a:lnTo>
                  <a:pt x="24256" y="43268"/>
                </a:lnTo>
                <a:lnTo>
                  <a:pt x="28067" y="43268"/>
                </a:lnTo>
                <a:lnTo>
                  <a:pt x="28067" y="17119"/>
                </a:lnTo>
                <a:lnTo>
                  <a:pt x="2374" y="0"/>
                </a:lnTo>
                <a:close/>
              </a:path>
            </a:pathLst>
          </a:custGeom>
          <a:solidFill>
            <a:srgbClr val="FFFFFF"/>
          </a:solidFill>
        </p:spPr>
        <p:txBody>
          <a:bodyPr wrap="square" lIns="0" tIns="0" rIns="0" bIns="0" rtlCol="0"/>
          <a:lstStyle/>
          <a:p>
            <a:endParaRPr/>
          </a:p>
        </p:txBody>
      </p:sp>
      <p:sp>
        <p:nvSpPr>
          <p:cNvPr id="126" name="object 126"/>
          <p:cNvSpPr/>
          <p:nvPr/>
        </p:nvSpPr>
        <p:spPr>
          <a:xfrm>
            <a:off x="8017230" y="2780144"/>
            <a:ext cx="28575" cy="43815"/>
          </a:xfrm>
          <a:custGeom>
            <a:avLst/>
            <a:gdLst/>
            <a:ahLst/>
            <a:cxnLst/>
            <a:rect l="l" t="t" r="r" b="b"/>
            <a:pathLst>
              <a:path w="28575" h="43814">
                <a:moveTo>
                  <a:pt x="2378" y="0"/>
                </a:moveTo>
                <a:lnTo>
                  <a:pt x="0" y="3803"/>
                </a:lnTo>
                <a:lnTo>
                  <a:pt x="24262" y="20918"/>
                </a:lnTo>
                <a:lnTo>
                  <a:pt x="24262" y="43263"/>
                </a:lnTo>
                <a:lnTo>
                  <a:pt x="28068" y="43263"/>
                </a:lnTo>
                <a:lnTo>
                  <a:pt x="28068" y="17115"/>
                </a:lnTo>
                <a:lnTo>
                  <a:pt x="2378" y="0"/>
                </a:lnTo>
                <a:close/>
              </a:path>
            </a:pathLst>
          </a:custGeom>
          <a:ln w="3175">
            <a:solidFill>
              <a:srgbClr val="505050"/>
            </a:solidFill>
          </a:ln>
        </p:spPr>
        <p:txBody>
          <a:bodyPr wrap="square" lIns="0" tIns="0" rIns="0" bIns="0" rtlCol="0"/>
          <a:lstStyle/>
          <a:p>
            <a:endParaRPr/>
          </a:p>
        </p:txBody>
      </p:sp>
      <p:sp>
        <p:nvSpPr>
          <p:cNvPr id="127" name="object 127"/>
          <p:cNvSpPr/>
          <p:nvPr/>
        </p:nvSpPr>
        <p:spPr>
          <a:xfrm>
            <a:off x="8009775" y="2923044"/>
            <a:ext cx="64769" cy="20320"/>
          </a:xfrm>
          <a:custGeom>
            <a:avLst/>
            <a:gdLst/>
            <a:ahLst/>
            <a:cxnLst/>
            <a:rect l="l" t="t" r="r" b="b"/>
            <a:pathLst>
              <a:path w="64770" h="20319">
                <a:moveTo>
                  <a:pt x="62687" y="0"/>
                </a:moveTo>
                <a:lnTo>
                  <a:pt x="1498" y="0"/>
                </a:lnTo>
                <a:lnTo>
                  <a:pt x="0" y="1511"/>
                </a:lnTo>
                <a:lnTo>
                  <a:pt x="0" y="18681"/>
                </a:lnTo>
                <a:lnTo>
                  <a:pt x="1498" y="20192"/>
                </a:lnTo>
                <a:lnTo>
                  <a:pt x="62687" y="20192"/>
                </a:lnTo>
                <a:lnTo>
                  <a:pt x="64198" y="18681"/>
                </a:lnTo>
                <a:lnTo>
                  <a:pt x="64198" y="1511"/>
                </a:lnTo>
                <a:lnTo>
                  <a:pt x="62687" y="0"/>
                </a:lnTo>
                <a:close/>
              </a:path>
            </a:pathLst>
          </a:custGeom>
          <a:solidFill>
            <a:srgbClr val="F2F2F2"/>
          </a:solidFill>
        </p:spPr>
        <p:txBody>
          <a:bodyPr wrap="square" lIns="0" tIns="0" rIns="0" bIns="0" rtlCol="0"/>
          <a:lstStyle/>
          <a:p>
            <a:endParaRPr/>
          </a:p>
        </p:txBody>
      </p:sp>
      <p:sp>
        <p:nvSpPr>
          <p:cNvPr id="128" name="object 128"/>
          <p:cNvSpPr/>
          <p:nvPr/>
        </p:nvSpPr>
        <p:spPr>
          <a:xfrm>
            <a:off x="8010817" y="2892539"/>
            <a:ext cx="39370" cy="34925"/>
          </a:xfrm>
          <a:custGeom>
            <a:avLst/>
            <a:gdLst/>
            <a:ahLst/>
            <a:cxnLst/>
            <a:rect l="l" t="t" r="r" b="b"/>
            <a:pathLst>
              <a:path w="39370" h="34925">
                <a:moveTo>
                  <a:pt x="0" y="0"/>
                </a:moveTo>
                <a:lnTo>
                  <a:pt x="0" y="34709"/>
                </a:lnTo>
                <a:lnTo>
                  <a:pt x="38950" y="34709"/>
                </a:lnTo>
                <a:lnTo>
                  <a:pt x="0" y="0"/>
                </a:lnTo>
                <a:close/>
              </a:path>
            </a:pathLst>
          </a:custGeom>
          <a:solidFill>
            <a:srgbClr val="505050"/>
          </a:solidFill>
        </p:spPr>
        <p:txBody>
          <a:bodyPr wrap="square" lIns="0" tIns="0" rIns="0" bIns="0" rtlCol="0"/>
          <a:lstStyle/>
          <a:p>
            <a:endParaRPr/>
          </a:p>
        </p:txBody>
      </p:sp>
      <p:sp>
        <p:nvSpPr>
          <p:cNvPr id="129" name="object 129"/>
          <p:cNvSpPr/>
          <p:nvPr/>
        </p:nvSpPr>
        <p:spPr>
          <a:xfrm>
            <a:off x="8016087" y="2913570"/>
            <a:ext cx="8255" cy="8255"/>
          </a:xfrm>
          <a:custGeom>
            <a:avLst/>
            <a:gdLst/>
            <a:ahLst/>
            <a:cxnLst/>
            <a:rect l="l" t="t" r="r" b="b"/>
            <a:pathLst>
              <a:path w="8254" h="8255">
                <a:moveTo>
                  <a:pt x="6273" y="0"/>
                </a:moveTo>
                <a:lnTo>
                  <a:pt x="1803" y="0"/>
                </a:lnTo>
                <a:lnTo>
                  <a:pt x="0" y="1816"/>
                </a:lnTo>
                <a:lnTo>
                  <a:pt x="0" y="6273"/>
                </a:lnTo>
                <a:lnTo>
                  <a:pt x="1803" y="8089"/>
                </a:lnTo>
                <a:lnTo>
                  <a:pt x="6273" y="8089"/>
                </a:lnTo>
                <a:lnTo>
                  <a:pt x="8077" y="6273"/>
                </a:lnTo>
                <a:lnTo>
                  <a:pt x="8077" y="1816"/>
                </a:lnTo>
                <a:lnTo>
                  <a:pt x="6273" y="0"/>
                </a:lnTo>
                <a:close/>
              </a:path>
            </a:pathLst>
          </a:custGeom>
          <a:solidFill>
            <a:srgbClr val="FFFFFF"/>
          </a:solidFill>
        </p:spPr>
        <p:txBody>
          <a:bodyPr wrap="square" lIns="0" tIns="0" rIns="0" bIns="0" rtlCol="0"/>
          <a:lstStyle/>
          <a:p>
            <a:endParaRPr/>
          </a:p>
        </p:txBody>
      </p:sp>
      <p:sp>
        <p:nvSpPr>
          <p:cNvPr id="130" name="object 130"/>
          <p:cNvSpPr/>
          <p:nvPr/>
        </p:nvSpPr>
        <p:spPr>
          <a:xfrm>
            <a:off x="9059913" y="2999537"/>
            <a:ext cx="3810" cy="58419"/>
          </a:xfrm>
          <a:custGeom>
            <a:avLst/>
            <a:gdLst/>
            <a:ahLst/>
            <a:cxnLst/>
            <a:rect l="l" t="t" r="r" b="b"/>
            <a:pathLst>
              <a:path w="3809" h="58419">
                <a:moveTo>
                  <a:pt x="0" y="58330"/>
                </a:moveTo>
                <a:lnTo>
                  <a:pt x="3777" y="58330"/>
                </a:lnTo>
                <a:lnTo>
                  <a:pt x="3777" y="0"/>
                </a:lnTo>
                <a:lnTo>
                  <a:pt x="0" y="0"/>
                </a:lnTo>
                <a:lnTo>
                  <a:pt x="0" y="58330"/>
                </a:lnTo>
                <a:close/>
              </a:path>
            </a:pathLst>
          </a:custGeom>
          <a:solidFill>
            <a:srgbClr val="969696"/>
          </a:solidFill>
        </p:spPr>
        <p:txBody>
          <a:bodyPr wrap="square" lIns="0" tIns="0" rIns="0" bIns="0" rtlCol="0"/>
          <a:lstStyle/>
          <a:p>
            <a:endParaRPr/>
          </a:p>
        </p:txBody>
      </p:sp>
      <p:sp>
        <p:nvSpPr>
          <p:cNvPr id="131" name="object 131"/>
          <p:cNvSpPr/>
          <p:nvPr/>
        </p:nvSpPr>
        <p:spPr>
          <a:xfrm>
            <a:off x="9064828" y="2999536"/>
            <a:ext cx="34290" cy="28575"/>
          </a:xfrm>
          <a:custGeom>
            <a:avLst/>
            <a:gdLst/>
            <a:ahLst/>
            <a:cxnLst/>
            <a:rect l="l" t="t" r="r" b="b"/>
            <a:pathLst>
              <a:path w="34290" h="28575">
                <a:moveTo>
                  <a:pt x="0" y="0"/>
                </a:moveTo>
                <a:lnTo>
                  <a:pt x="0" y="28193"/>
                </a:lnTo>
                <a:lnTo>
                  <a:pt x="34099" y="14096"/>
                </a:lnTo>
                <a:lnTo>
                  <a:pt x="0" y="0"/>
                </a:lnTo>
                <a:close/>
              </a:path>
            </a:pathLst>
          </a:custGeom>
          <a:solidFill>
            <a:srgbClr val="969696"/>
          </a:solidFill>
        </p:spPr>
        <p:txBody>
          <a:bodyPr wrap="square" lIns="0" tIns="0" rIns="0" bIns="0" rtlCol="0"/>
          <a:lstStyle/>
          <a:p>
            <a:endParaRPr/>
          </a:p>
        </p:txBody>
      </p:sp>
      <p:sp>
        <p:nvSpPr>
          <p:cNvPr id="132" name="object 132"/>
          <p:cNvSpPr/>
          <p:nvPr/>
        </p:nvSpPr>
        <p:spPr>
          <a:xfrm>
            <a:off x="5370499" y="1515554"/>
            <a:ext cx="281940" cy="124460"/>
          </a:xfrm>
          <a:custGeom>
            <a:avLst/>
            <a:gdLst/>
            <a:ahLst/>
            <a:cxnLst/>
            <a:rect l="l" t="t" r="r" b="b"/>
            <a:pathLst>
              <a:path w="281939" h="124460">
                <a:moveTo>
                  <a:pt x="0" y="124421"/>
                </a:moveTo>
                <a:lnTo>
                  <a:pt x="0" y="0"/>
                </a:lnTo>
                <a:lnTo>
                  <a:pt x="281736" y="0"/>
                </a:lnTo>
                <a:lnTo>
                  <a:pt x="281736" y="124421"/>
                </a:lnTo>
                <a:lnTo>
                  <a:pt x="0" y="124421"/>
                </a:lnTo>
                <a:close/>
              </a:path>
            </a:pathLst>
          </a:custGeom>
          <a:solidFill>
            <a:srgbClr val="008272"/>
          </a:solidFill>
        </p:spPr>
        <p:txBody>
          <a:bodyPr wrap="square" lIns="0" tIns="0" rIns="0" bIns="0" rtlCol="0"/>
          <a:lstStyle/>
          <a:p>
            <a:endParaRPr/>
          </a:p>
        </p:txBody>
      </p:sp>
      <p:sp>
        <p:nvSpPr>
          <p:cNvPr id="133" name="object 133"/>
          <p:cNvSpPr/>
          <p:nvPr/>
        </p:nvSpPr>
        <p:spPr>
          <a:xfrm>
            <a:off x="5370499" y="1515554"/>
            <a:ext cx="281940" cy="124460"/>
          </a:xfrm>
          <a:custGeom>
            <a:avLst/>
            <a:gdLst/>
            <a:ahLst/>
            <a:cxnLst/>
            <a:rect l="l" t="t" r="r" b="b"/>
            <a:pathLst>
              <a:path w="281939" h="124460">
                <a:moveTo>
                  <a:pt x="0" y="124430"/>
                </a:moveTo>
                <a:lnTo>
                  <a:pt x="0" y="0"/>
                </a:lnTo>
                <a:lnTo>
                  <a:pt x="281741" y="0"/>
                </a:lnTo>
                <a:lnTo>
                  <a:pt x="281741" y="124430"/>
                </a:lnTo>
              </a:path>
            </a:pathLst>
          </a:custGeom>
          <a:ln w="3175">
            <a:solidFill>
              <a:srgbClr val="008272"/>
            </a:solidFill>
          </a:ln>
        </p:spPr>
        <p:txBody>
          <a:bodyPr wrap="square" lIns="0" tIns="0" rIns="0" bIns="0" rtlCol="0"/>
          <a:lstStyle/>
          <a:p>
            <a:endParaRPr/>
          </a:p>
        </p:txBody>
      </p:sp>
      <p:sp>
        <p:nvSpPr>
          <p:cNvPr id="134" name="object 134"/>
          <p:cNvSpPr/>
          <p:nvPr/>
        </p:nvSpPr>
        <p:spPr>
          <a:xfrm>
            <a:off x="9165031" y="1478622"/>
            <a:ext cx="0" cy="516255"/>
          </a:xfrm>
          <a:custGeom>
            <a:avLst/>
            <a:gdLst/>
            <a:ahLst/>
            <a:cxnLst/>
            <a:rect l="l" t="t" r="r" b="b"/>
            <a:pathLst>
              <a:path h="516255">
                <a:moveTo>
                  <a:pt x="0" y="0"/>
                </a:moveTo>
                <a:lnTo>
                  <a:pt x="0" y="516190"/>
                </a:lnTo>
              </a:path>
            </a:pathLst>
          </a:custGeom>
          <a:ln w="3175">
            <a:solidFill>
              <a:srgbClr val="D4D4D4"/>
            </a:solidFill>
          </a:ln>
        </p:spPr>
        <p:txBody>
          <a:bodyPr wrap="square" lIns="0" tIns="0" rIns="0" bIns="0" rtlCol="0"/>
          <a:lstStyle/>
          <a:p>
            <a:endParaRPr/>
          </a:p>
        </p:txBody>
      </p:sp>
      <p:sp>
        <p:nvSpPr>
          <p:cNvPr id="135" name="object 135"/>
          <p:cNvSpPr/>
          <p:nvPr/>
        </p:nvSpPr>
        <p:spPr>
          <a:xfrm>
            <a:off x="9165031" y="2107336"/>
            <a:ext cx="0" cy="20320"/>
          </a:xfrm>
          <a:custGeom>
            <a:avLst/>
            <a:gdLst/>
            <a:ahLst/>
            <a:cxnLst/>
            <a:rect l="l" t="t" r="r" b="b"/>
            <a:pathLst>
              <a:path h="20319">
                <a:moveTo>
                  <a:pt x="0" y="0"/>
                </a:moveTo>
                <a:lnTo>
                  <a:pt x="0" y="19811"/>
                </a:lnTo>
              </a:path>
            </a:pathLst>
          </a:custGeom>
          <a:ln w="3175">
            <a:solidFill>
              <a:srgbClr val="D4D4D4"/>
            </a:solidFill>
          </a:ln>
        </p:spPr>
        <p:txBody>
          <a:bodyPr wrap="square" lIns="0" tIns="0" rIns="0" bIns="0" rtlCol="0"/>
          <a:lstStyle/>
          <a:p>
            <a:endParaRPr/>
          </a:p>
        </p:txBody>
      </p:sp>
      <p:sp>
        <p:nvSpPr>
          <p:cNvPr id="136" name="object 136"/>
          <p:cNvSpPr/>
          <p:nvPr/>
        </p:nvSpPr>
        <p:spPr>
          <a:xfrm>
            <a:off x="9165031" y="2239670"/>
            <a:ext cx="0" cy="20955"/>
          </a:xfrm>
          <a:custGeom>
            <a:avLst/>
            <a:gdLst/>
            <a:ahLst/>
            <a:cxnLst/>
            <a:rect l="l" t="t" r="r" b="b"/>
            <a:pathLst>
              <a:path h="20955">
                <a:moveTo>
                  <a:pt x="0" y="0"/>
                </a:moveTo>
                <a:lnTo>
                  <a:pt x="0" y="20337"/>
                </a:lnTo>
              </a:path>
            </a:pathLst>
          </a:custGeom>
          <a:ln w="3175">
            <a:solidFill>
              <a:srgbClr val="D4D4D4"/>
            </a:solidFill>
          </a:ln>
        </p:spPr>
        <p:txBody>
          <a:bodyPr wrap="square" lIns="0" tIns="0" rIns="0" bIns="0" rtlCol="0"/>
          <a:lstStyle/>
          <a:p>
            <a:endParaRPr/>
          </a:p>
        </p:txBody>
      </p:sp>
      <p:sp>
        <p:nvSpPr>
          <p:cNvPr id="137" name="object 137"/>
          <p:cNvSpPr/>
          <p:nvPr/>
        </p:nvSpPr>
        <p:spPr>
          <a:xfrm>
            <a:off x="9165031" y="2378786"/>
            <a:ext cx="0" cy="838835"/>
          </a:xfrm>
          <a:custGeom>
            <a:avLst/>
            <a:gdLst/>
            <a:ahLst/>
            <a:cxnLst/>
            <a:rect l="l" t="t" r="r" b="b"/>
            <a:pathLst>
              <a:path h="838835">
                <a:moveTo>
                  <a:pt x="0" y="0"/>
                </a:moveTo>
                <a:lnTo>
                  <a:pt x="0" y="838709"/>
                </a:lnTo>
              </a:path>
            </a:pathLst>
          </a:custGeom>
          <a:ln w="3175">
            <a:solidFill>
              <a:srgbClr val="D4D4D4"/>
            </a:solidFill>
          </a:ln>
        </p:spPr>
        <p:txBody>
          <a:bodyPr wrap="square" lIns="0" tIns="0" rIns="0" bIns="0" rtlCol="0"/>
          <a:lstStyle/>
          <a:p>
            <a:endParaRPr/>
          </a:p>
        </p:txBody>
      </p:sp>
      <p:sp>
        <p:nvSpPr>
          <p:cNvPr id="138" name="object 138"/>
          <p:cNvSpPr/>
          <p:nvPr/>
        </p:nvSpPr>
        <p:spPr>
          <a:xfrm>
            <a:off x="5948006" y="1702587"/>
            <a:ext cx="47625" cy="63500"/>
          </a:xfrm>
          <a:custGeom>
            <a:avLst/>
            <a:gdLst/>
            <a:ahLst/>
            <a:cxnLst/>
            <a:rect l="l" t="t" r="r" b="b"/>
            <a:pathLst>
              <a:path w="47625" h="63500">
                <a:moveTo>
                  <a:pt x="6946" y="0"/>
                </a:moveTo>
                <a:lnTo>
                  <a:pt x="0" y="3390"/>
                </a:lnTo>
                <a:lnTo>
                  <a:pt x="5007" y="18690"/>
                </a:lnTo>
                <a:lnTo>
                  <a:pt x="16941" y="35321"/>
                </a:lnTo>
                <a:lnTo>
                  <a:pt x="32286" y="50928"/>
                </a:lnTo>
                <a:lnTo>
                  <a:pt x="47523" y="63157"/>
                </a:lnTo>
                <a:lnTo>
                  <a:pt x="34021" y="47863"/>
                </a:lnTo>
                <a:lnTo>
                  <a:pt x="22882" y="31740"/>
                </a:lnTo>
                <a:lnTo>
                  <a:pt x="13919" y="15536"/>
                </a:lnTo>
                <a:lnTo>
                  <a:pt x="6946" y="0"/>
                </a:lnTo>
                <a:close/>
              </a:path>
            </a:pathLst>
          </a:custGeom>
          <a:solidFill>
            <a:srgbClr val="505050"/>
          </a:solidFill>
        </p:spPr>
        <p:txBody>
          <a:bodyPr wrap="square" lIns="0" tIns="0" rIns="0" bIns="0" rtlCol="0"/>
          <a:lstStyle/>
          <a:p>
            <a:endParaRPr/>
          </a:p>
        </p:txBody>
      </p:sp>
      <p:sp>
        <p:nvSpPr>
          <p:cNvPr id="139" name="object 139"/>
          <p:cNvSpPr/>
          <p:nvPr/>
        </p:nvSpPr>
        <p:spPr>
          <a:xfrm>
            <a:off x="5941047" y="1711312"/>
            <a:ext cx="58419" cy="54610"/>
          </a:xfrm>
          <a:custGeom>
            <a:avLst/>
            <a:gdLst/>
            <a:ahLst/>
            <a:cxnLst/>
            <a:rect l="l" t="t" r="r" b="b"/>
            <a:pathLst>
              <a:path w="58420" h="54610">
                <a:moveTo>
                  <a:pt x="57937" y="0"/>
                </a:moveTo>
                <a:lnTo>
                  <a:pt x="40671" y="9140"/>
                </a:lnTo>
                <a:lnTo>
                  <a:pt x="22658" y="21577"/>
                </a:lnTo>
                <a:lnTo>
                  <a:pt x="7800" y="35661"/>
                </a:lnTo>
                <a:lnTo>
                  <a:pt x="0" y="49745"/>
                </a:lnTo>
                <a:lnTo>
                  <a:pt x="6184" y="54394"/>
                </a:lnTo>
                <a:lnTo>
                  <a:pt x="15962" y="40444"/>
                </a:lnTo>
                <a:lnTo>
                  <a:pt x="27817" y="26215"/>
                </a:lnTo>
                <a:lnTo>
                  <a:pt x="41794" y="12478"/>
                </a:lnTo>
                <a:lnTo>
                  <a:pt x="57937" y="0"/>
                </a:lnTo>
                <a:close/>
              </a:path>
            </a:pathLst>
          </a:custGeom>
          <a:solidFill>
            <a:srgbClr val="505050"/>
          </a:solidFill>
        </p:spPr>
        <p:txBody>
          <a:bodyPr wrap="square" lIns="0" tIns="0" rIns="0" bIns="0" rtlCol="0"/>
          <a:lstStyle/>
          <a:p>
            <a:endParaRPr/>
          </a:p>
        </p:txBody>
      </p:sp>
      <p:sp>
        <p:nvSpPr>
          <p:cNvPr id="140" name="object 140"/>
          <p:cNvSpPr/>
          <p:nvPr/>
        </p:nvSpPr>
        <p:spPr>
          <a:xfrm>
            <a:off x="8023513" y="2541574"/>
            <a:ext cx="51435" cy="53975"/>
          </a:xfrm>
          <a:custGeom>
            <a:avLst/>
            <a:gdLst/>
            <a:ahLst/>
            <a:cxnLst/>
            <a:rect l="l" t="t" r="r" b="b"/>
            <a:pathLst>
              <a:path w="51434" h="53975">
                <a:moveTo>
                  <a:pt x="27893" y="0"/>
                </a:moveTo>
                <a:lnTo>
                  <a:pt x="26953" y="2692"/>
                </a:lnTo>
                <a:lnTo>
                  <a:pt x="18513" y="3635"/>
                </a:lnTo>
                <a:lnTo>
                  <a:pt x="11018" y="7162"/>
                </a:lnTo>
                <a:lnTo>
                  <a:pt x="5032" y="12890"/>
                </a:lnTo>
                <a:lnTo>
                  <a:pt x="1121" y="20434"/>
                </a:lnTo>
                <a:lnTo>
                  <a:pt x="5" y="28016"/>
                </a:lnTo>
                <a:lnTo>
                  <a:pt x="0" y="29451"/>
                </a:lnTo>
                <a:lnTo>
                  <a:pt x="1394" y="36972"/>
                </a:lnTo>
                <a:lnTo>
                  <a:pt x="5418" y="44212"/>
                </a:lnTo>
                <a:lnTo>
                  <a:pt x="11726" y="49910"/>
                </a:lnTo>
                <a:lnTo>
                  <a:pt x="19547" y="53235"/>
                </a:lnTo>
                <a:lnTo>
                  <a:pt x="27812" y="53840"/>
                </a:lnTo>
                <a:lnTo>
                  <a:pt x="35841" y="51784"/>
                </a:lnTo>
                <a:lnTo>
                  <a:pt x="42761" y="47256"/>
                </a:lnTo>
                <a:lnTo>
                  <a:pt x="23956" y="47256"/>
                </a:lnTo>
                <a:lnTo>
                  <a:pt x="10456" y="39890"/>
                </a:lnTo>
                <a:lnTo>
                  <a:pt x="6942" y="32283"/>
                </a:lnTo>
                <a:lnTo>
                  <a:pt x="6942" y="32080"/>
                </a:lnTo>
                <a:lnTo>
                  <a:pt x="10100" y="17183"/>
                </a:lnTo>
                <a:lnTo>
                  <a:pt x="16437" y="11595"/>
                </a:lnTo>
                <a:lnTo>
                  <a:pt x="24108" y="10960"/>
                </a:lnTo>
                <a:lnTo>
                  <a:pt x="27542" y="10960"/>
                </a:lnTo>
                <a:lnTo>
                  <a:pt x="32579" y="7950"/>
                </a:lnTo>
                <a:lnTo>
                  <a:pt x="27893" y="0"/>
                </a:lnTo>
                <a:close/>
              </a:path>
              <a:path w="51434" h="53975">
                <a:moveTo>
                  <a:pt x="38586" y="39674"/>
                </a:moveTo>
                <a:lnTo>
                  <a:pt x="37799" y="40665"/>
                </a:lnTo>
                <a:lnTo>
                  <a:pt x="32325" y="46075"/>
                </a:lnTo>
                <a:lnTo>
                  <a:pt x="23956" y="47256"/>
                </a:lnTo>
                <a:lnTo>
                  <a:pt x="42761" y="47256"/>
                </a:lnTo>
                <a:lnTo>
                  <a:pt x="42955" y="47129"/>
                </a:lnTo>
                <a:lnTo>
                  <a:pt x="43768" y="46380"/>
                </a:lnTo>
                <a:lnTo>
                  <a:pt x="44530" y="45580"/>
                </a:lnTo>
                <a:lnTo>
                  <a:pt x="45076" y="44602"/>
                </a:lnTo>
                <a:lnTo>
                  <a:pt x="38586" y="39674"/>
                </a:lnTo>
                <a:close/>
              </a:path>
              <a:path w="51434" h="53975">
                <a:moveTo>
                  <a:pt x="41875" y="34150"/>
                </a:moveTo>
                <a:lnTo>
                  <a:pt x="41406" y="35585"/>
                </a:lnTo>
                <a:lnTo>
                  <a:pt x="40698" y="36972"/>
                </a:lnTo>
                <a:lnTo>
                  <a:pt x="39793" y="38176"/>
                </a:lnTo>
                <a:lnTo>
                  <a:pt x="46892" y="42443"/>
                </a:lnTo>
                <a:lnTo>
                  <a:pt x="48111" y="40627"/>
                </a:lnTo>
                <a:lnTo>
                  <a:pt x="49038" y="38658"/>
                </a:lnTo>
                <a:lnTo>
                  <a:pt x="49673" y="36601"/>
                </a:lnTo>
                <a:lnTo>
                  <a:pt x="41875" y="34150"/>
                </a:lnTo>
                <a:close/>
              </a:path>
              <a:path w="51434" h="53975">
                <a:moveTo>
                  <a:pt x="42853" y="28016"/>
                </a:moveTo>
                <a:lnTo>
                  <a:pt x="42842" y="30225"/>
                </a:lnTo>
                <a:lnTo>
                  <a:pt x="42777" y="30899"/>
                </a:lnTo>
                <a:lnTo>
                  <a:pt x="42396" y="32283"/>
                </a:lnTo>
                <a:lnTo>
                  <a:pt x="50524" y="33896"/>
                </a:lnTo>
                <a:lnTo>
                  <a:pt x="50969" y="32080"/>
                </a:lnTo>
                <a:lnTo>
                  <a:pt x="51090" y="30899"/>
                </a:lnTo>
                <a:lnTo>
                  <a:pt x="51159" y="28359"/>
                </a:lnTo>
                <a:lnTo>
                  <a:pt x="42853" y="28016"/>
                </a:lnTo>
                <a:close/>
              </a:path>
              <a:path w="51434" h="53975">
                <a:moveTo>
                  <a:pt x="50219" y="21564"/>
                </a:moveTo>
                <a:lnTo>
                  <a:pt x="42066" y="23507"/>
                </a:lnTo>
                <a:lnTo>
                  <a:pt x="42333" y="24345"/>
                </a:lnTo>
                <a:lnTo>
                  <a:pt x="42536" y="25196"/>
                </a:lnTo>
                <a:lnTo>
                  <a:pt x="42523" y="26073"/>
                </a:lnTo>
                <a:lnTo>
                  <a:pt x="50765" y="25514"/>
                </a:lnTo>
                <a:lnTo>
                  <a:pt x="50219" y="21564"/>
                </a:lnTo>
                <a:close/>
              </a:path>
              <a:path w="51434" h="53975">
                <a:moveTo>
                  <a:pt x="48187" y="16243"/>
                </a:moveTo>
                <a:lnTo>
                  <a:pt x="40910" y="20116"/>
                </a:lnTo>
                <a:lnTo>
                  <a:pt x="41190" y="20624"/>
                </a:lnTo>
                <a:lnTo>
                  <a:pt x="41431" y="21145"/>
                </a:lnTo>
                <a:lnTo>
                  <a:pt x="41469" y="21742"/>
                </a:lnTo>
                <a:lnTo>
                  <a:pt x="49343" y="18910"/>
                </a:lnTo>
                <a:lnTo>
                  <a:pt x="48187" y="16243"/>
                </a:lnTo>
                <a:close/>
              </a:path>
              <a:path w="51434" h="53975">
                <a:moveTo>
                  <a:pt x="27542" y="10960"/>
                </a:moveTo>
                <a:lnTo>
                  <a:pt x="24108" y="10960"/>
                </a:lnTo>
                <a:lnTo>
                  <a:pt x="23206" y="13550"/>
                </a:lnTo>
                <a:lnTo>
                  <a:pt x="27542" y="10960"/>
                </a:lnTo>
                <a:close/>
              </a:path>
            </a:pathLst>
          </a:custGeom>
          <a:solidFill>
            <a:srgbClr val="505050"/>
          </a:solidFill>
        </p:spPr>
        <p:txBody>
          <a:bodyPr wrap="square" lIns="0" tIns="0" rIns="0" bIns="0" rtlCol="0"/>
          <a:lstStyle/>
          <a:p>
            <a:endParaRPr/>
          </a:p>
        </p:txBody>
      </p:sp>
      <p:sp>
        <p:nvSpPr>
          <p:cNvPr id="141" name="object 141"/>
          <p:cNvSpPr/>
          <p:nvPr/>
        </p:nvSpPr>
        <p:spPr>
          <a:xfrm>
            <a:off x="8001025" y="2673400"/>
            <a:ext cx="29209" cy="0"/>
          </a:xfrm>
          <a:custGeom>
            <a:avLst/>
            <a:gdLst/>
            <a:ahLst/>
            <a:cxnLst/>
            <a:rect l="l" t="t" r="r" b="b"/>
            <a:pathLst>
              <a:path w="29209">
                <a:moveTo>
                  <a:pt x="0" y="0"/>
                </a:moveTo>
                <a:lnTo>
                  <a:pt x="28806" y="0"/>
                </a:lnTo>
              </a:path>
            </a:pathLst>
          </a:custGeom>
          <a:ln w="8653">
            <a:solidFill>
              <a:srgbClr val="505050"/>
            </a:solidFill>
          </a:ln>
        </p:spPr>
        <p:txBody>
          <a:bodyPr wrap="square" lIns="0" tIns="0" rIns="0" bIns="0" rtlCol="0"/>
          <a:lstStyle/>
          <a:p>
            <a:endParaRPr/>
          </a:p>
        </p:txBody>
      </p:sp>
      <p:sp>
        <p:nvSpPr>
          <p:cNvPr id="142" name="object 142"/>
          <p:cNvSpPr/>
          <p:nvPr/>
        </p:nvSpPr>
        <p:spPr>
          <a:xfrm>
            <a:off x="8007616" y="2685961"/>
            <a:ext cx="22225" cy="0"/>
          </a:xfrm>
          <a:custGeom>
            <a:avLst/>
            <a:gdLst/>
            <a:ahLst/>
            <a:cxnLst/>
            <a:rect l="l" t="t" r="r" b="b"/>
            <a:pathLst>
              <a:path w="22225">
                <a:moveTo>
                  <a:pt x="0" y="0"/>
                </a:moveTo>
                <a:lnTo>
                  <a:pt x="22209" y="0"/>
                </a:lnTo>
              </a:path>
            </a:pathLst>
          </a:custGeom>
          <a:ln w="8653">
            <a:solidFill>
              <a:srgbClr val="505050"/>
            </a:solidFill>
          </a:ln>
        </p:spPr>
        <p:txBody>
          <a:bodyPr wrap="square" lIns="0" tIns="0" rIns="0" bIns="0" rtlCol="0"/>
          <a:lstStyle/>
          <a:p>
            <a:endParaRPr/>
          </a:p>
        </p:txBody>
      </p:sp>
      <p:sp>
        <p:nvSpPr>
          <p:cNvPr id="143" name="object 143"/>
          <p:cNvSpPr/>
          <p:nvPr/>
        </p:nvSpPr>
        <p:spPr>
          <a:xfrm>
            <a:off x="8013662" y="2698508"/>
            <a:ext cx="16510" cy="0"/>
          </a:xfrm>
          <a:custGeom>
            <a:avLst/>
            <a:gdLst/>
            <a:ahLst/>
            <a:cxnLst/>
            <a:rect l="l" t="t" r="r" b="b"/>
            <a:pathLst>
              <a:path w="16509">
                <a:moveTo>
                  <a:pt x="0" y="0"/>
                </a:moveTo>
                <a:lnTo>
                  <a:pt x="16160" y="0"/>
                </a:lnTo>
              </a:path>
            </a:pathLst>
          </a:custGeom>
          <a:ln w="8653">
            <a:solidFill>
              <a:srgbClr val="505050"/>
            </a:solidFill>
          </a:ln>
        </p:spPr>
        <p:txBody>
          <a:bodyPr wrap="square" lIns="0" tIns="0" rIns="0" bIns="0" rtlCol="0"/>
          <a:lstStyle/>
          <a:p>
            <a:endParaRPr/>
          </a:p>
        </p:txBody>
      </p:sp>
      <p:sp>
        <p:nvSpPr>
          <p:cNvPr id="144" name="object 144"/>
          <p:cNvSpPr/>
          <p:nvPr/>
        </p:nvSpPr>
        <p:spPr>
          <a:xfrm>
            <a:off x="8038807" y="2660891"/>
            <a:ext cx="40005" cy="50165"/>
          </a:xfrm>
          <a:custGeom>
            <a:avLst/>
            <a:gdLst/>
            <a:ahLst/>
            <a:cxnLst/>
            <a:rect l="l" t="t" r="r" b="b"/>
            <a:pathLst>
              <a:path w="40004" h="50164">
                <a:moveTo>
                  <a:pt x="25273" y="0"/>
                </a:moveTo>
                <a:lnTo>
                  <a:pt x="0" y="0"/>
                </a:lnTo>
                <a:lnTo>
                  <a:pt x="0" y="49568"/>
                </a:lnTo>
                <a:lnTo>
                  <a:pt x="39687" y="49568"/>
                </a:lnTo>
                <a:lnTo>
                  <a:pt x="39687" y="47294"/>
                </a:lnTo>
                <a:lnTo>
                  <a:pt x="2374" y="47294"/>
                </a:lnTo>
                <a:lnTo>
                  <a:pt x="2374" y="2260"/>
                </a:lnTo>
                <a:lnTo>
                  <a:pt x="27673" y="2260"/>
                </a:lnTo>
                <a:lnTo>
                  <a:pt x="25273" y="0"/>
                </a:lnTo>
                <a:close/>
              </a:path>
              <a:path w="40004" h="50164">
                <a:moveTo>
                  <a:pt x="27673" y="2260"/>
                </a:moveTo>
                <a:lnTo>
                  <a:pt x="24333" y="2260"/>
                </a:lnTo>
                <a:lnTo>
                  <a:pt x="37325" y="14706"/>
                </a:lnTo>
                <a:lnTo>
                  <a:pt x="37325" y="47294"/>
                </a:lnTo>
                <a:lnTo>
                  <a:pt x="39687" y="47294"/>
                </a:lnTo>
                <a:lnTo>
                  <a:pt x="39687" y="13576"/>
                </a:lnTo>
                <a:lnTo>
                  <a:pt x="27673" y="2260"/>
                </a:lnTo>
                <a:close/>
              </a:path>
            </a:pathLst>
          </a:custGeom>
          <a:solidFill>
            <a:srgbClr val="A6A6A6"/>
          </a:solidFill>
        </p:spPr>
        <p:txBody>
          <a:bodyPr wrap="square" lIns="0" tIns="0" rIns="0" bIns="0" rtlCol="0"/>
          <a:lstStyle/>
          <a:p>
            <a:endParaRPr/>
          </a:p>
        </p:txBody>
      </p:sp>
      <p:sp>
        <p:nvSpPr>
          <p:cNvPr id="145" name="object 145"/>
          <p:cNvSpPr/>
          <p:nvPr/>
        </p:nvSpPr>
        <p:spPr>
          <a:xfrm>
            <a:off x="8062188" y="2662021"/>
            <a:ext cx="15240" cy="14604"/>
          </a:xfrm>
          <a:custGeom>
            <a:avLst/>
            <a:gdLst/>
            <a:ahLst/>
            <a:cxnLst/>
            <a:rect l="l" t="t" r="r" b="b"/>
            <a:pathLst>
              <a:path w="15240" h="14605">
                <a:moveTo>
                  <a:pt x="2362" y="0"/>
                </a:moveTo>
                <a:lnTo>
                  <a:pt x="0" y="0"/>
                </a:lnTo>
                <a:lnTo>
                  <a:pt x="0" y="14033"/>
                </a:lnTo>
                <a:lnTo>
                  <a:pt x="15125" y="14033"/>
                </a:lnTo>
                <a:lnTo>
                  <a:pt x="15125" y="11772"/>
                </a:lnTo>
                <a:lnTo>
                  <a:pt x="2362" y="11772"/>
                </a:lnTo>
                <a:lnTo>
                  <a:pt x="2362" y="0"/>
                </a:lnTo>
                <a:close/>
              </a:path>
            </a:pathLst>
          </a:custGeom>
          <a:solidFill>
            <a:srgbClr val="A6A6A6"/>
          </a:solidFill>
        </p:spPr>
        <p:txBody>
          <a:bodyPr wrap="square" lIns="0" tIns="0" rIns="0" bIns="0" rtlCol="0"/>
          <a:lstStyle/>
          <a:p>
            <a:endParaRPr/>
          </a:p>
        </p:txBody>
      </p:sp>
      <p:sp>
        <p:nvSpPr>
          <p:cNvPr id="146" name="object 146"/>
          <p:cNvSpPr/>
          <p:nvPr/>
        </p:nvSpPr>
        <p:spPr>
          <a:xfrm>
            <a:off x="7978330" y="2127147"/>
            <a:ext cx="1189355" cy="113030"/>
          </a:xfrm>
          <a:custGeom>
            <a:avLst/>
            <a:gdLst/>
            <a:ahLst/>
            <a:cxnLst/>
            <a:rect l="l" t="t" r="r" b="b"/>
            <a:pathLst>
              <a:path w="1189354" h="113030">
                <a:moveTo>
                  <a:pt x="0" y="112522"/>
                </a:moveTo>
                <a:lnTo>
                  <a:pt x="1189309" y="112522"/>
                </a:lnTo>
                <a:lnTo>
                  <a:pt x="1189309" y="0"/>
                </a:lnTo>
                <a:lnTo>
                  <a:pt x="0" y="0"/>
                </a:lnTo>
                <a:lnTo>
                  <a:pt x="0" y="112522"/>
                </a:lnTo>
                <a:close/>
              </a:path>
            </a:pathLst>
          </a:custGeom>
          <a:solidFill>
            <a:srgbClr val="FFFFFF"/>
          </a:solidFill>
        </p:spPr>
        <p:txBody>
          <a:bodyPr wrap="square" lIns="0" tIns="0" rIns="0" bIns="0" rtlCol="0"/>
          <a:lstStyle/>
          <a:p>
            <a:endParaRPr/>
          </a:p>
        </p:txBody>
      </p:sp>
      <p:sp>
        <p:nvSpPr>
          <p:cNvPr id="147" name="object 147"/>
          <p:cNvSpPr/>
          <p:nvPr/>
        </p:nvSpPr>
        <p:spPr>
          <a:xfrm>
            <a:off x="7978330" y="2127148"/>
            <a:ext cx="1189355" cy="113030"/>
          </a:xfrm>
          <a:custGeom>
            <a:avLst/>
            <a:gdLst/>
            <a:ahLst/>
            <a:cxnLst/>
            <a:rect l="l" t="t" r="r" b="b"/>
            <a:pathLst>
              <a:path w="1189354" h="113030">
                <a:moveTo>
                  <a:pt x="0" y="0"/>
                </a:moveTo>
                <a:lnTo>
                  <a:pt x="1189309" y="0"/>
                </a:lnTo>
                <a:lnTo>
                  <a:pt x="1189309" y="112522"/>
                </a:lnTo>
                <a:lnTo>
                  <a:pt x="0" y="112522"/>
                </a:lnTo>
                <a:lnTo>
                  <a:pt x="0" y="0"/>
                </a:lnTo>
                <a:close/>
              </a:path>
            </a:pathLst>
          </a:custGeom>
          <a:ln w="3175">
            <a:solidFill>
              <a:srgbClr val="D9D9D9"/>
            </a:solidFill>
          </a:ln>
        </p:spPr>
        <p:txBody>
          <a:bodyPr wrap="square" lIns="0" tIns="0" rIns="0" bIns="0" rtlCol="0"/>
          <a:lstStyle/>
          <a:p>
            <a:endParaRPr/>
          </a:p>
        </p:txBody>
      </p:sp>
      <p:sp>
        <p:nvSpPr>
          <p:cNvPr id="148" name="object 148"/>
          <p:cNvSpPr/>
          <p:nvPr/>
        </p:nvSpPr>
        <p:spPr>
          <a:xfrm>
            <a:off x="7978330" y="2260007"/>
            <a:ext cx="1189355" cy="119380"/>
          </a:xfrm>
          <a:custGeom>
            <a:avLst/>
            <a:gdLst/>
            <a:ahLst/>
            <a:cxnLst/>
            <a:rect l="l" t="t" r="r" b="b"/>
            <a:pathLst>
              <a:path w="1189354" h="119380">
                <a:moveTo>
                  <a:pt x="0" y="118778"/>
                </a:moveTo>
                <a:lnTo>
                  <a:pt x="1189309" y="118778"/>
                </a:lnTo>
                <a:lnTo>
                  <a:pt x="1189309" y="0"/>
                </a:lnTo>
                <a:lnTo>
                  <a:pt x="0" y="0"/>
                </a:lnTo>
                <a:lnTo>
                  <a:pt x="0" y="118778"/>
                </a:lnTo>
                <a:close/>
              </a:path>
            </a:pathLst>
          </a:custGeom>
          <a:solidFill>
            <a:srgbClr val="FFFFFF"/>
          </a:solidFill>
        </p:spPr>
        <p:txBody>
          <a:bodyPr wrap="square" lIns="0" tIns="0" rIns="0" bIns="0" rtlCol="0"/>
          <a:lstStyle/>
          <a:p>
            <a:endParaRPr/>
          </a:p>
        </p:txBody>
      </p:sp>
      <p:sp>
        <p:nvSpPr>
          <p:cNvPr id="149" name="object 149"/>
          <p:cNvSpPr/>
          <p:nvPr/>
        </p:nvSpPr>
        <p:spPr>
          <a:xfrm>
            <a:off x="7978330" y="2260003"/>
            <a:ext cx="1189355" cy="119380"/>
          </a:xfrm>
          <a:custGeom>
            <a:avLst/>
            <a:gdLst/>
            <a:ahLst/>
            <a:cxnLst/>
            <a:rect l="l" t="t" r="r" b="b"/>
            <a:pathLst>
              <a:path w="1189354" h="119380">
                <a:moveTo>
                  <a:pt x="0" y="0"/>
                </a:moveTo>
                <a:lnTo>
                  <a:pt x="1189309" y="0"/>
                </a:lnTo>
                <a:lnTo>
                  <a:pt x="1189309" y="118778"/>
                </a:lnTo>
                <a:lnTo>
                  <a:pt x="0" y="118778"/>
                </a:lnTo>
                <a:lnTo>
                  <a:pt x="0" y="0"/>
                </a:lnTo>
                <a:close/>
              </a:path>
            </a:pathLst>
          </a:custGeom>
          <a:ln w="3175">
            <a:solidFill>
              <a:srgbClr val="D9D9D9"/>
            </a:solidFill>
          </a:ln>
        </p:spPr>
        <p:txBody>
          <a:bodyPr wrap="square" lIns="0" tIns="0" rIns="0" bIns="0" rtlCol="0"/>
          <a:lstStyle/>
          <a:p>
            <a:endParaRPr/>
          </a:p>
        </p:txBody>
      </p:sp>
      <p:sp>
        <p:nvSpPr>
          <p:cNvPr id="150" name="object 150"/>
          <p:cNvSpPr/>
          <p:nvPr/>
        </p:nvSpPr>
        <p:spPr>
          <a:xfrm>
            <a:off x="7978330" y="2097519"/>
            <a:ext cx="1189355" cy="989965"/>
          </a:xfrm>
          <a:custGeom>
            <a:avLst/>
            <a:gdLst/>
            <a:ahLst/>
            <a:cxnLst/>
            <a:rect l="l" t="t" r="r" b="b"/>
            <a:pathLst>
              <a:path w="1189354" h="989964">
                <a:moveTo>
                  <a:pt x="0" y="0"/>
                </a:moveTo>
                <a:lnTo>
                  <a:pt x="1189309" y="0"/>
                </a:lnTo>
                <a:lnTo>
                  <a:pt x="1189309" y="989580"/>
                </a:lnTo>
                <a:lnTo>
                  <a:pt x="0" y="989580"/>
                </a:lnTo>
                <a:lnTo>
                  <a:pt x="0" y="0"/>
                </a:lnTo>
                <a:close/>
              </a:path>
            </a:pathLst>
          </a:custGeom>
          <a:ln w="3175">
            <a:solidFill>
              <a:srgbClr val="BFBFBF"/>
            </a:solidFill>
          </a:ln>
        </p:spPr>
        <p:txBody>
          <a:bodyPr wrap="square" lIns="0" tIns="0" rIns="0" bIns="0" rtlCol="0"/>
          <a:lstStyle/>
          <a:p>
            <a:endParaRPr/>
          </a:p>
        </p:txBody>
      </p:sp>
      <p:sp>
        <p:nvSpPr>
          <p:cNvPr id="151" name="object 151"/>
          <p:cNvSpPr/>
          <p:nvPr/>
        </p:nvSpPr>
        <p:spPr>
          <a:xfrm>
            <a:off x="7978330" y="1994813"/>
            <a:ext cx="1189355" cy="113030"/>
          </a:xfrm>
          <a:custGeom>
            <a:avLst/>
            <a:gdLst/>
            <a:ahLst/>
            <a:cxnLst/>
            <a:rect l="l" t="t" r="r" b="b"/>
            <a:pathLst>
              <a:path w="1189354" h="113030">
                <a:moveTo>
                  <a:pt x="0" y="112522"/>
                </a:moveTo>
                <a:lnTo>
                  <a:pt x="1189309" y="112522"/>
                </a:lnTo>
                <a:lnTo>
                  <a:pt x="1189309" y="0"/>
                </a:lnTo>
                <a:lnTo>
                  <a:pt x="0" y="0"/>
                </a:lnTo>
                <a:lnTo>
                  <a:pt x="0" y="112522"/>
                </a:lnTo>
                <a:close/>
              </a:path>
            </a:pathLst>
          </a:custGeom>
          <a:solidFill>
            <a:srgbClr val="008272"/>
          </a:solidFill>
        </p:spPr>
        <p:txBody>
          <a:bodyPr wrap="square" lIns="0" tIns="0" rIns="0" bIns="0" rtlCol="0"/>
          <a:lstStyle/>
          <a:p>
            <a:endParaRPr/>
          </a:p>
        </p:txBody>
      </p:sp>
      <p:sp>
        <p:nvSpPr>
          <p:cNvPr id="152" name="object 152"/>
          <p:cNvSpPr/>
          <p:nvPr/>
        </p:nvSpPr>
        <p:spPr>
          <a:xfrm>
            <a:off x="7978330" y="1994814"/>
            <a:ext cx="1189355" cy="113030"/>
          </a:xfrm>
          <a:custGeom>
            <a:avLst/>
            <a:gdLst/>
            <a:ahLst/>
            <a:cxnLst/>
            <a:rect l="l" t="t" r="r" b="b"/>
            <a:pathLst>
              <a:path w="1189354" h="113030">
                <a:moveTo>
                  <a:pt x="0" y="0"/>
                </a:moveTo>
                <a:lnTo>
                  <a:pt x="1189309" y="0"/>
                </a:lnTo>
                <a:lnTo>
                  <a:pt x="1189309" y="112522"/>
                </a:lnTo>
                <a:lnTo>
                  <a:pt x="0" y="112522"/>
                </a:lnTo>
                <a:lnTo>
                  <a:pt x="0" y="0"/>
                </a:lnTo>
                <a:close/>
              </a:path>
            </a:pathLst>
          </a:custGeom>
          <a:ln w="3175">
            <a:solidFill>
              <a:srgbClr val="008272"/>
            </a:solidFill>
          </a:ln>
        </p:spPr>
        <p:txBody>
          <a:bodyPr wrap="square" lIns="0" tIns="0" rIns="0" bIns="0" rtlCol="0"/>
          <a:lstStyle/>
          <a:p>
            <a:endParaRPr/>
          </a:p>
        </p:txBody>
      </p:sp>
      <p:sp>
        <p:nvSpPr>
          <p:cNvPr id="153" name="object 153"/>
          <p:cNvSpPr/>
          <p:nvPr/>
        </p:nvSpPr>
        <p:spPr>
          <a:xfrm>
            <a:off x="5485638" y="2021127"/>
            <a:ext cx="2381250" cy="244475"/>
          </a:xfrm>
          <a:custGeom>
            <a:avLst/>
            <a:gdLst/>
            <a:ahLst/>
            <a:cxnLst/>
            <a:rect l="l" t="t" r="r" b="b"/>
            <a:pathLst>
              <a:path w="2381250" h="244475">
                <a:moveTo>
                  <a:pt x="0" y="243942"/>
                </a:moveTo>
                <a:lnTo>
                  <a:pt x="2380640" y="243942"/>
                </a:lnTo>
                <a:lnTo>
                  <a:pt x="2380640" y="0"/>
                </a:lnTo>
                <a:lnTo>
                  <a:pt x="0" y="0"/>
                </a:lnTo>
                <a:lnTo>
                  <a:pt x="0" y="243942"/>
                </a:lnTo>
                <a:close/>
              </a:path>
            </a:pathLst>
          </a:custGeom>
          <a:solidFill>
            <a:srgbClr val="C1E5FF"/>
          </a:solidFill>
        </p:spPr>
        <p:txBody>
          <a:bodyPr wrap="square" lIns="0" tIns="0" rIns="0" bIns="0" rtlCol="0"/>
          <a:lstStyle/>
          <a:p>
            <a:endParaRPr/>
          </a:p>
        </p:txBody>
      </p:sp>
      <p:sp>
        <p:nvSpPr>
          <p:cNvPr id="154" name="object 154"/>
          <p:cNvSpPr/>
          <p:nvPr/>
        </p:nvSpPr>
        <p:spPr>
          <a:xfrm>
            <a:off x="5485638" y="2517519"/>
            <a:ext cx="2381250" cy="244475"/>
          </a:xfrm>
          <a:custGeom>
            <a:avLst/>
            <a:gdLst/>
            <a:ahLst/>
            <a:cxnLst/>
            <a:rect l="l" t="t" r="r" b="b"/>
            <a:pathLst>
              <a:path w="2381250" h="244475">
                <a:moveTo>
                  <a:pt x="0" y="243942"/>
                </a:moveTo>
                <a:lnTo>
                  <a:pt x="2380640" y="243942"/>
                </a:lnTo>
                <a:lnTo>
                  <a:pt x="2380640" y="0"/>
                </a:lnTo>
                <a:lnTo>
                  <a:pt x="0" y="0"/>
                </a:lnTo>
                <a:lnTo>
                  <a:pt x="0" y="243942"/>
                </a:lnTo>
                <a:close/>
              </a:path>
            </a:pathLst>
          </a:custGeom>
          <a:solidFill>
            <a:srgbClr val="C1E5FF"/>
          </a:solidFill>
        </p:spPr>
        <p:txBody>
          <a:bodyPr wrap="square" lIns="0" tIns="0" rIns="0" bIns="0" rtlCol="0"/>
          <a:lstStyle/>
          <a:p>
            <a:endParaRPr/>
          </a:p>
        </p:txBody>
      </p:sp>
      <p:sp>
        <p:nvSpPr>
          <p:cNvPr id="155" name="object 155"/>
          <p:cNvSpPr/>
          <p:nvPr/>
        </p:nvSpPr>
        <p:spPr>
          <a:xfrm>
            <a:off x="5416131" y="2761538"/>
            <a:ext cx="2438400" cy="0"/>
          </a:xfrm>
          <a:custGeom>
            <a:avLst/>
            <a:gdLst/>
            <a:ahLst/>
            <a:cxnLst/>
            <a:rect l="l" t="t" r="r" b="b"/>
            <a:pathLst>
              <a:path w="2438400">
                <a:moveTo>
                  <a:pt x="0" y="0"/>
                </a:moveTo>
                <a:lnTo>
                  <a:pt x="2437901" y="0"/>
                </a:lnTo>
              </a:path>
            </a:pathLst>
          </a:custGeom>
          <a:ln w="3175">
            <a:solidFill>
              <a:srgbClr val="D4D4D4"/>
            </a:solidFill>
          </a:ln>
        </p:spPr>
        <p:txBody>
          <a:bodyPr wrap="square" lIns="0" tIns="0" rIns="0" bIns="0" rtlCol="0"/>
          <a:lstStyle/>
          <a:p>
            <a:endParaRPr/>
          </a:p>
        </p:txBody>
      </p:sp>
      <p:sp>
        <p:nvSpPr>
          <p:cNvPr id="156" name="object 156"/>
          <p:cNvSpPr/>
          <p:nvPr/>
        </p:nvSpPr>
        <p:spPr>
          <a:xfrm>
            <a:off x="5416131" y="2265070"/>
            <a:ext cx="2438400" cy="0"/>
          </a:xfrm>
          <a:custGeom>
            <a:avLst/>
            <a:gdLst/>
            <a:ahLst/>
            <a:cxnLst/>
            <a:rect l="l" t="t" r="r" b="b"/>
            <a:pathLst>
              <a:path w="2438400">
                <a:moveTo>
                  <a:pt x="0" y="0"/>
                </a:moveTo>
                <a:lnTo>
                  <a:pt x="2437901" y="0"/>
                </a:lnTo>
              </a:path>
            </a:pathLst>
          </a:custGeom>
          <a:ln w="3175">
            <a:solidFill>
              <a:srgbClr val="D4D4D4"/>
            </a:solidFill>
          </a:ln>
        </p:spPr>
        <p:txBody>
          <a:bodyPr wrap="square" lIns="0" tIns="0" rIns="0" bIns="0" rtlCol="0"/>
          <a:lstStyle/>
          <a:p>
            <a:endParaRPr/>
          </a:p>
        </p:txBody>
      </p:sp>
      <p:sp>
        <p:nvSpPr>
          <p:cNvPr id="157" name="object 157"/>
          <p:cNvSpPr/>
          <p:nvPr/>
        </p:nvSpPr>
        <p:spPr>
          <a:xfrm>
            <a:off x="5416131" y="2514015"/>
            <a:ext cx="2438400" cy="0"/>
          </a:xfrm>
          <a:custGeom>
            <a:avLst/>
            <a:gdLst/>
            <a:ahLst/>
            <a:cxnLst/>
            <a:rect l="l" t="t" r="r" b="b"/>
            <a:pathLst>
              <a:path w="2438400">
                <a:moveTo>
                  <a:pt x="0" y="0"/>
                </a:moveTo>
                <a:lnTo>
                  <a:pt x="2437901" y="0"/>
                </a:lnTo>
              </a:path>
            </a:pathLst>
          </a:custGeom>
          <a:ln w="3175">
            <a:solidFill>
              <a:srgbClr val="D4D4D4"/>
            </a:solidFill>
          </a:ln>
        </p:spPr>
        <p:txBody>
          <a:bodyPr wrap="square" lIns="0" tIns="0" rIns="0" bIns="0" rtlCol="0"/>
          <a:lstStyle/>
          <a:p>
            <a:endParaRPr/>
          </a:p>
        </p:txBody>
      </p:sp>
      <p:sp>
        <p:nvSpPr>
          <p:cNvPr id="158" name="object 158"/>
          <p:cNvSpPr/>
          <p:nvPr/>
        </p:nvSpPr>
        <p:spPr>
          <a:xfrm>
            <a:off x="5934062" y="1813521"/>
            <a:ext cx="0" cy="1285240"/>
          </a:xfrm>
          <a:custGeom>
            <a:avLst/>
            <a:gdLst/>
            <a:ahLst/>
            <a:cxnLst/>
            <a:rect l="l" t="t" r="r" b="b"/>
            <a:pathLst>
              <a:path h="1285239">
                <a:moveTo>
                  <a:pt x="0" y="0"/>
                </a:moveTo>
                <a:lnTo>
                  <a:pt x="0" y="1285141"/>
                </a:lnTo>
              </a:path>
            </a:pathLst>
          </a:custGeom>
          <a:ln w="3175">
            <a:solidFill>
              <a:srgbClr val="D4D4D4"/>
            </a:solidFill>
          </a:ln>
        </p:spPr>
        <p:txBody>
          <a:bodyPr wrap="square" lIns="0" tIns="0" rIns="0" bIns="0" rtlCol="0"/>
          <a:lstStyle/>
          <a:p>
            <a:endParaRPr/>
          </a:p>
        </p:txBody>
      </p:sp>
      <p:sp>
        <p:nvSpPr>
          <p:cNvPr id="159" name="object 159"/>
          <p:cNvSpPr/>
          <p:nvPr/>
        </p:nvSpPr>
        <p:spPr>
          <a:xfrm>
            <a:off x="6984060" y="1813521"/>
            <a:ext cx="0" cy="1285240"/>
          </a:xfrm>
          <a:custGeom>
            <a:avLst/>
            <a:gdLst/>
            <a:ahLst/>
            <a:cxnLst/>
            <a:rect l="l" t="t" r="r" b="b"/>
            <a:pathLst>
              <a:path h="1285239">
                <a:moveTo>
                  <a:pt x="0" y="0"/>
                </a:moveTo>
                <a:lnTo>
                  <a:pt x="0" y="1285141"/>
                </a:lnTo>
              </a:path>
            </a:pathLst>
          </a:custGeom>
          <a:ln w="3175">
            <a:solidFill>
              <a:srgbClr val="D4D4D4"/>
            </a:solidFill>
          </a:ln>
        </p:spPr>
        <p:txBody>
          <a:bodyPr wrap="square" lIns="0" tIns="0" rIns="0" bIns="0" rtlCol="0"/>
          <a:lstStyle/>
          <a:p>
            <a:endParaRPr/>
          </a:p>
        </p:txBody>
      </p:sp>
      <p:sp>
        <p:nvSpPr>
          <p:cNvPr id="160" name="object 160"/>
          <p:cNvSpPr txBox="1"/>
          <p:nvPr/>
        </p:nvSpPr>
        <p:spPr>
          <a:xfrm>
            <a:off x="799523" y="1256885"/>
            <a:ext cx="4132579" cy="3093604"/>
          </a:xfrm>
          <a:prstGeom prst="rect">
            <a:avLst/>
          </a:prstGeom>
        </p:spPr>
        <p:txBody>
          <a:bodyPr vert="horz" wrap="square" lIns="0" tIns="8255" rIns="0" bIns="0" rtlCol="0">
            <a:spAutoFit/>
          </a:bodyPr>
          <a:lstStyle/>
          <a:p>
            <a:pPr marL="12700" marR="47625">
              <a:lnSpc>
                <a:spcPct val="104800"/>
              </a:lnSpc>
              <a:spcBef>
                <a:spcPts val="65"/>
              </a:spcBef>
            </a:pPr>
            <a:r>
              <a:rPr sz="1050" dirty="0">
                <a:solidFill>
                  <a:srgbClr val="505050"/>
                </a:solidFill>
                <a:latin typeface="Arial" panose="020B0604020202020204" pitchFamily="34" charset="0"/>
                <a:cs typeface="Arial" panose="020B0604020202020204" pitchFamily="34" charset="0"/>
              </a:rPr>
              <a:t>Your accountants run a crucial piece of the business. Dynamics 365  make an accountant's day easier by simplifying reporting,  streamlining month-end close, and reducing data entry errors.</a:t>
            </a:r>
            <a:endParaRPr sz="1050" dirty="0">
              <a:latin typeface="Arial" panose="020B0604020202020204" pitchFamily="34" charset="0"/>
              <a:cs typeface="Arial" panose="020B0604020202020204" pitchFamily="34" charset="0"/>
            </a:endParaRPr>
          </a:p>
          <a:p>
            <a:pPr marL="12700" marR="5080">
              <a:lnSpc>
                <a:spcPct val="103600"/>
              </a:lnSpc>
              <a:spcBef>
                <a:spcPts val="715"/>
              </a:spcBef>
            </a:pPr>
            <a:r>
              <a:rPr sz="1050" dirty="0">
                <a:solidFill>
                  <a:srgbClr val="505050"/>
                </a:solidFill>
                <a:latin typeface="Arial" panose="020B0604020202020204" pitchFamily="34" charset="0"/>
                <a:cs typeface="Arial" panose="020B0604020202020204" pitchFamily="34" charset="0"/>
              </a:rPr>
              <a:t>Her day starts in the Dynamics 365 app, where she is preparing the  monthly P&amp;L statement. She needs to edit multiple invoices at  once, so she opens the invoice list in Microsoft Excel. In a matter of  minutes, she adds a new batch of invoices and updates the status  of several others. With just one click, she publishes the data back to  the Dynamics 365 app, where it’s automatically refreshed.</a:t>
            </a:r>
            <a:endParaRPr sz="1050" dirty="0">
              <a:latin typeface="Arial" panose="020B0604020202020204" pitchFamily="34" charset="0"/>
              <a:cs typeface="Arial" panose="020B0604020202020204" pitchFamily="34" charset="0"/>
            </a:endParaRPr>
          </a:p>
          <a:p>
            <a:pPr marL="12700" marR="65405">
              <a:lnSpc>
                <a:spcPct val="103800"/>
              </a:lnSpc>
              <a:spcBef>
                <a:spcPts val="560"/>
              </a:spcBef>
            </a:pPr>
            <a:r>
              <a:rPr sz="1050" dirty="0">
                <a:solidFill>
                  <a:srgbClr val="505050"/>
                </a:solidFill>
                <a:latin typeface="Arial" panose="020B0604020202020204" pitchFamily="34" charset="0"/>
                <a:cs typeface="Arial" panose="020B0604020202020204" pitchFamily="34" charset="0"/>
              </a:rPr>
              <a:t>Wanting a deeper analysis of the month’s revenue, she switches to  Microsoft Power BI. There she has multiple ways to analyze  Dynamics 365 data, including the revenue information she just  updated. Through rich visuals and custom dashboards, she gains  insights she couldn’t get from standard reports.</a:t>
            </a:r>
            <a:endParaRPr sz="1050" dirty="0">
              <a:latin typeface="Arial" panose="020B0604020202020204" pitchFamily="34" charset="0"/>
              <a:cs typeface="Arial" panose="020B0604020202020204" pitchFamily="34" charset="0"/>
            </a:endParaRPr>
          </a:p>
          <a:p>
            <a:pPr marL="12700">
              <a:lnSpc>
                <a:spcPct val="100000"/>
              </a:lnSpc>
              <a:spcBef>
                <a:spcPts val="615"/>
              </a:spcBef>
            </a:pPr>
            <a:r>
              <a:rPr sz="1050" dirty="0">
                <a:solidFill>
                  <a:srgbClr val="505050"/>
                </a:solidFill>
                <a:latin typeface="Arial" panose="020B0604020202020204" pitchFamily="34" charset="0"/>
                <a:cs typeface="Arial" panose="020B0604020202020204" pitchFamily="34" charset="0"/>
              </a:rPr>
              <a:t>With Dynamics 365 Business Central, you get an</a:t>
            </a:r>
            <a:endParaRPr sz="1050" dirty="0">
              <a:latin typeface="Arial" panose="020B0604020202020204" pitchFamily="34" charset="0"/>
              <a:cs typeface="Arial" panose="020B0604020202020204" pitchFamily="34" charset="0"/>
            </a:endParaRPr>
          </a:p>
          <a:p>
            <a:pPr marL="12700" marR="309880">
              <a:lnSpc>
                <a:spcPts val="1320"/>
              </a:lnSpc>
              <a:spcBef>
                <a:spcPts val="30"/>
              </a:spcBef>
            </a:pPr>
            <a:r>
              <a:rPr sz="1050" dirty="0">
                <a:solidFill>
                  <a:srgbClr val="505050"/>
                </a:solidFill>
                <a:latin typeface="Arial" panose="020B0604020202020204" pitchFamily="34" charset="0"/>
                <a:cs typeface="Arial" panose="020B0604020202020204" pitchFamily="34" charset="0"/>
              </a:rPr>
              <a:t>end-to-end view of your business and built-in intelligence that  helps you make more informed decisions.</a:t>
            </a:r>
            <a:endParaRPr sz="1050" dirty="0">
              <a:latin typeface="Arial" panose="020B0604020202020204" pitchFamily="34" charset="0"/>
              <a:cs typeface="Arial" panose="020B0604020202020204" pitchFamily="34" charset="0"/>
            </a:endParaRPr>
          </a:p>
        </p:txBody>
      </p:sp>
      <p:sp>
        <p:nvSpPr>
          <p:cNvPr id="161" name="object 161"/>
          <p:cNvSpPr/>
          <p:nvPr/>
        </p:nvSpPr>
        <p:spPr>
          <a:xfrm>
            <a:off x="7013575" y="3308959"/>
            <a:ext cx="529590" cy="529590"/>
          </a:xfrm>
          <a:custGeom>
            <a:avLst/>
            <a:gdLst/>
            <a:ahLst/>
            <a:cxnLst/>
            <a:rect l="l" t="t" r="r" b="b"/>
            <a:pathLst>
              <a:path w="529590" h="529589">
                <a:moveTo>
                  <a:pt x="264731" y="0"/>
                </a:moveTo>
                <a:lnTo>
                  <a:pt x="217143" y="4262"/>
                </a:lnTo>
                <a:lnTo>
                  <a:pt x="172354" y="16550"/>
                </a:lnTo>
                <a:lnTo>
                  <a:pt x="131112" y="36118"/>
                </a:lnTo>
                <a:lnTo>
                  <a:pt x="94165" y="62218"/>
                </a:lnTo>
                <a:lnTo>
                  <a:pt x="62258" y="94103"/>
                </a:lnTo>
                <a:lnTo>
                  <a:pt x="36141" y="131026"/>
                </a:lnTo>
                <a:lnTo>
                  <a:pt x="16561" y="172240"/>
                </a:lnTo>
                <a:lnTo>
                  <a:pt x="4264" y="216998"/>
                </a:lnTo>
                <a:lnTo>
                  <a:pt x="0" y="264553"/>
                </a:lnTo>
                <a:lnTo>
                  <a:pt x="4264" y="312108"/>
                </a:lnTo>
                <a:lnTo>
                  <a:pt x="16561" y="356866"/>
                </a:lnTo>
                <a:lnTo>
                  <a:pt x="36141" y="398081"/>
                </a:lnTo>
                <a:lnTo>
                  <a:pt x="62258" y="435004"/>
                </a:lnTo>
                <a:lnTo>
                  <a:pt x="94165" y="466889"/>
                </a:lnTo>
                <a:lnTo>
                  <a:pt x="131112" y="492989"/>
                </a:lnTo>
                <a:lnTo>
                  <a:pt x="172354" y="512556"/>
                </a:lnTo>
                <a:lnTo>
                  <a:pt x="217143" y="524845"/>
                </a:lnTo>
                <a:lnTo>
                  <a:pt x="264731" y="529107"/>
                </a:lnTo>
                <a:lnTo>
                  <a:pt x="312315" y="524845"/>
                </a:lnTo>
                <a:lnTo>
                  <a:pt x="357101" y="512556"/>
                </a:lnTo>
                <a:lnTo>
                  <a:pt x="398341" y="492989"/>
                </a:lnTo>
                <a:lnTo>
                  <a:pt x="435287" y="466889"/>
                </a:lnTo>
                <a:lnTo>
                  <a:pt x="467192" y="435004"/>
                </a:lnTo>
                <a:lnTo>
                  <a:pt x="493308" y="398081"/>
                </a:lnTo>
                <a:lnTo>
                  <a:pt x="512889" y="356866"/>
                </a:lnTo>
                <a:lnTo>
                  <a:pt x="525185" y="312108"/>
                </a:lnTo>
                <a:lnTo>
                  <a:pt x="529450" y="264553"/>
                </a:lnTo>
                <a:lnTo>
                  <a:pt x="525185" y="216998"/>
                </a:lnTo>
                <a:lnTo>
                  <a:pt x="512889" y="172240"/>
                </a:lnTo>
                <a:lnTo>
                  <a:pt x="493308" y="131026"/>
                </a:lnTo>
                <a:lnTo>
                  <a:pt x="467192" y="94103"/>
                </a:lnTo>
                <a:lnTo>
                  <a:pt x="435287" y="62218"/>
                </a:lnTo>
                <a:lnTo>
                  <a:pt x="398341" y="36118"/>
                </a:lnTo>
                <a:lnTo>
                  <a:pt x="357101" y="16550"/>
                </a:lnTo>
                <a:lnTo>
                  <a:pt x="312315" y="4262"/>
                </a:lnTo>
                <a:lnTo>
                  <a:pt x="264731" y="0"/>
                </a:lnTo>
                <a:close/>
              </a:path>
            </a:pathLst>
          </a:custGeom>
          <a:solidFill>
            <a:srgbClr val="FFFFFF"/>
          </a:solidFill>
        </p:spPr>
        <p:txBody>
          <a:bodyPr wrap="square" lIns="0" tIns="0" rIns="0" bIns="0" rtlCol="0"/>
          <a:lstStyle/>
          <a:p>
            <a:endParaRPr/>
          </a:p>
        </p:txBody>
      </p:sp>
      <p:sp>
        <p:nvSpPr>
          <p:cNvPr id="162" name="object 162"/>
          <p:cNvSpPr/>
          <p:nvPr/>
        </p:nvSpPr>
        <p:spPr>
          <a:xfrm>
            <a:off x="7013575" y="3308959"/>
            <a:ext cx="529590" cy="529590"/>
          </a:xfrm>
          <a:custGeom>
            <a:avLst/>
            <a:gdLst/>
            <a:ahLst/>
            <a:cxnLst/>
            <a:rect l="l" t="t" r="r" b="b"/>
            <a:pathLst>
              <a:path w="529590" h="529589">
                <a:moveTo>
                  <a:pt x="0" y="264555"/>
                </a:moveTo>
                <a:lnTo>
                  <a:pt x="4265" y="217001"/>
                </a:lnTo>
                <a:lnTo>
                  <a:pt x="16562" y="172243"/>
                </a:lnTo>
                <a:lnTo>
                  <a:pt x="36143" y="131029"/>
                </a:lnTo>
                <a:lnTo>
                  <a:pt x="62260" y="94105"/>
                </a:lnTo>
                <a:lnTo>
                  <a:pt x="94167" y="62220"/>
                </a:lnTo>
                <a:lnTo>
                  <a:pt x="131114" y="36119"/>
                </a:lnTo>
                <a:lnTo>
                  <a:pt x="172355" y="16551"/>
                </a:lnTo>
                <a:lnTo>
                  <a:pt x="217143" y="4262"/>
                </a:lnTo>
                <a:lnTo>
                  <a:pt x="264728" y="0"/>
                </a:lnTo>
                <a:lnTo>
                  <a:pt x="312313" y="4262"/>
                </a:lnTo>
                <a:lnTo>
                  <a:pt x="357101" y="16551"/>
                </a:lnTo>
                <a:lnTo>
                  <a:pt x="398342" y="36119"/>
                </a:lnTo>
                <a:lnTo>
                  <a:pt x="435290" y="62220"/>
                </a:lnTo>
                <a:lnTo>
                  <a:pt x="467196" y="94105"/>
                </a:lnTo>
                <a:lnTo>
                  <a:pt x="493314" y="131029"/>
                </a:lnTo>
                <a:lnTo>
                  <a:pt x="512895" y="172243"/>
                </a:lnTo>
                <a:lnTo>
                  <a:pt x="525192" y="217001"/>
                </a:lnTo>
                <a:lnTo>
                  <a:pt x="529457" y="264555"/>
                </a:lnTo>
                <a:lnTo>
                  <a:pt x="525192" y="312109"/>
                </a:lnTo>
                <a:lnTo>
                  <a:pt x="512895" y="356867"/>
                </a:lnTo>
                <a:lnTo>
                  <a:pt x="493314" y="398082"/>
                </a:lnTo>
                <a:lnTo>
                  <a:pt x="467196" y="435005"/>
                </a:lnTo>
                <a:lnTo>
                  <a:pt x="435290" y="466891"/>
                </a:lnTo>
                <a:lnTo>
                  <a:pt x="398342" y="492991"/>
                </a:lnTo>
                <a:lnTo>
                  <a:pt x="357101" y="512560"/>
                </a:lnTo>
                <a:lnTo>
                  <a:pt x="312313" y="524849"/>
                </a:lnTo>
                <a:lnTo>
                  <a:pt x="264728" y="529111"/>
                </a:lnTo>
                <a:lnTo>
                  <a:pt x="217143" y="524849"/>
                </a:lnTo>
                <a:lnTo>
                  <a:pt x="172355" y="512560"/>
                </a:lnTo>
                <a:lnTo>
                  <a:pt x="131114" y="492991"/>
                </a:lnTo>
                <a:lnTo>
                  <a:pt x="94167" y="466891"/>
                </a:lnTo>
                <a:lnTo>
                  <a:pt x="62260" y="435005"/>
                </a:lnTo>
                <a:lnTo>
                  <a:pt x="36143" y="398082"/>
                </a:lnTo>
                <a:lnTo>
                  <a:pt x="16562" y="356867"/>
                </a:lnTo>
                <a:lnTo>
                  <a:pt x="4265" y="312109"/>
                </a:lnTo>
                <a:lnTo>
                  <a:pt x="0" y="264555"/>
                </a:lnTo>
                <a:close/>
              </a:path>
            </a:pathLst>
          </a:custGeom>
          <a:ln w="8656">
            <a:solidFill>
              <a:srgbClr val="008272"/>
            </a:solidFill>
          </a:ln>
        </p:spPr>
        <p:txBody>
          <a:bodyPr wrap="square" lIns="0" tIns="0" rIns="0" bIns="0" rtlCol="0"/>
          <a:lstStyle/>
          <a:p>
            <a:endParaRPr/>
          </a:p>
        </p:txBody>
      </p:sp>
      <p:sp>
        <p:nvSpPr>
          <p:cNvPr id="163" name="object 163"/>
          <p:cNvSpPr/>
          <p:nvPr/>
        </p:nvSpPr>
        <p:spPr>
          <a:xfrm>
            <a:off x="7105065" y="3405035"/>
            <a:ext cx="346710" cy="337185"/>
          </a:xfrm>
          <a:custGeom>
            <a:avLst/>
            <a:gdLst/>
            <a:ahLst/>
            <a:cxnLst/>
            <a:rect l="l" t="t" r="r" b="b"/>
            <a:pathLst>
              <a:path w="346709" h="337185">
                <a:moveTo>
                  <a:pt x="204597" y="0"/>
                </a:moveTo>
                <a:lnTo>
                  <a:pt x="180860" y="0"/>
                </a:lnTo>
                <a:lnTo>
                  <a:pt x="178689" y="393"/>
                </a:lnTo>
                <a:lnTo>
                  <a:pt x="176479" y="825"/>
                </a:lnTo>
                <a:lnTo>
                  <a:pt x="70" y="31357"/>
                </a:lnTo>
                <a:lnTo>
                  <a:pt x="0" y="305587"/>
                </a:lnTo>
                <a:lnTo>
                  <a:pt x="179857" y="336867"/>
                </a:lnTo>
                <a:lnTo>
                  <a:pt x="180555" y="336956"/>
                </a:lnTo>
                <a:lnTo>
                  <a:pt x="204635" y="336956"/>
                </a:lnTo>
                <a:lnTo>
                  <a:pt x="204635" y="301663"/>
                </a:lnTo>
                <a:lnTo>
                  <a:pt x="330187" y="301663"/>
                </a:lnTo>
                <a:lnTo>
                  <a:pt x="333908" y="301447"/>
                </a:lnTo>
                <a:lnTo>
                  <a:pt x="341833" y="299212"/>
                </a:lnTo>
                <a:lnTo>
                  <a:pt x="344652" y="296672"/>
                </a:lnTo>
                <a:lnTo>
                  <a:pt x="345249" y="292100"/>
                </a:lnTo>
                <a:lnTo>
                  <a:pt x="345532" y="290156"/>
                </a:lnTo>
                <a:lnTo>
                  <a:pt x="334556" y="290156"/>
                </a:lnTo>
                <a:lnTo>
                  <a:pt x="334556" y="289902"/>
                </a:lnTo>
                <a:lnTo>
                  <a:pt x="205625" y="289902"/>
                </a:lnTo>
                <a:lnTo>
                  <a:pt x="205193" y="289864"/>
                </a:lnTo>
                <a:lnTo>
                  <a:pt x="204762" y="289864"/>
                </a:lnTo>
                <a:lnTo>
                  <a:pt x="204762" y="266509"/>
                </a:lnTo>
                <a:lnTo>
                  <a:pt x="205282" y="266420"/>
                </a:lnTo>
                <a:lnTo>
                  <a:pt x="236080" y="266420"/>
                </a:lnTo>
                <a:lnTo>
                  <a:pt x="236118" y="239013"/>
                </a:lnTo>
                <a:lnTo>
                  <a:pt x="205549" y="239013"/>
                </a:lnTo>
                <a:lnTo>
                  <a:pt x="205155" y="238925"/>
                </a:lnTo>
                <a:lnTo>
                  <a:pt x="204762" y="238887"/>
                </a:lnTo>
                <a:lnTo>
                  <a:pt x="204635" y="231470"/>
                </a:lnTo>
                <a:lnTo>
                  <a:pt x="142532" y="231470"/>
                </a:lnTo>
                <a:lnTo>
                  <a:pt x="141706" y="231432"/>
                </a:lnTo>
                <a:lnTo>
                  <a:pt x="117373" y="229920"/>
                </a:lnTo>
                <a:lnTo>
                  <a:pt x="116332" y="229882"/>
                </a:lnTo>
                <a:lnTo>
                  <a:pt x="115811" y="229539"/>
                </a:lnTo>
                <a:lnTo>
                  <a:pt x="115417" y="228549"/>
                </a:lnTo>
                <a:lnTo>
                  <a:pt x="114787" y="227075"/>
                </a:lnTo>
                <a:lnTo>
                  <a:pt x="76352" y="227075"/>
                </a:lnTo>
                <a:lnTo>
                  <a:pt x="51803" y="226301"/>
                </a:lnTo>
                <a:lnTo>
                  <a:pt x="51409" y="226212"/>
                </a:lnTo>
                <a:lnTo>
                  <a:pt x="51714" y="225437"/>
                </a:lnTo>
                <a:lnTo>
                  <a:pt x="81508" y="167309"/>
                </a:lnTo>
                <a:lnTo>
                  <a:pt x="81508" y="166801"/>
                </a:lnTo>
                <a:lnTo>
                  <a:pt x="55021" y="109537"/>
                </a:lnTo>
                <a:lnTo>
                  <a:pt x="54229" y="107772"/>
                </a:lnTo>
                <a:lnTo>
                  <a:pt x="54140" y="107505"/>
                </a:lnTo>
                <a:lnTo>
                  <a:pt x="53962" y="107124"/>
                </a:lnTo>
                <a:lnTo>
                  <a:pt x="54698" y="107035"/>
                </a:lnTo>
                <a:lnTo>
                  <a:pt x="56007" y="106946"/>
                </a:lnTo>
                <a:lnTo>
                  <a:pt x="79603" y="105613"/>
                </a:lnTo>
                <a:lnTo>
                  <a:pt x="115633" y="105613"/>
                </a:lnTo>
                <a:lnTo>
                  <a:pt x="116243" y="104190"/>
                </a:lnTo>
                <a:lnTo>
                  <a:pt x="116497" y="103504"/>
                </a:lnTo>
                <a:lnTo>
                  <a:pt x="116890" y="103289"/>
                </a:lnTo>
                <a:lnTo>
                  <a:pt x="142443" y="101739"/>
                </a:lnTo>
                <a:lnTo>
                  <a:pt x="204635" y="101739"/>
                </a:lnTo>
                <a:lnTo>
                  <a:pt x="204597" y="94195"/>
                </a:lnTo>
                <a:lnTo>
                  <a:pt x="205155" y="94107"/>
                </a:lnTo>
                <a:lnTo>
                  <a:pt x="205714" y="93941"/>
                </a:lnTo>
                <a:lnTo>
                  <a:pt x="236080" y="93941"/>
                </a:lnTo>
                <a:lnTo>
                  <a:pt x="236080" y="66700"/>
                </a:lnTo>
                <a:lnTo>
                  <a:pt x="205765" y="66700"/>
                </a:lnTo>
                <a:lnTo>
                  <a:pt x="205193" y="66573"/>
                </a:lnTo>
                <a:lnTo>
                  <a:pt x="204597" y="66484"/>
                </a:lnTo>
                <a:lnTo>
                  <a:pt x="204724" y="43434"/>
                </a:lnTo>
                <a:lnTo>
                  <a:pt x="204762" y="43141"/>
                </a:lnTo>
                <a:lnTo>
                  <a:pt x="205155" y="43141"/>
                </a:lnTo>
                <a:lnTo>
                  <a:pt x="205498" y="43091"/>
                </a:lnTo>
                <a:lnTo>
                  <a:pt x="345879" y="43091"/>
                </a:lnTo>
                <a:lnTo>
                  <a:pt x="345821" y="42443"/>
                </a:lnTo>
                <a:lnTo>
                  <a:pt x="323126" y="31369"/>
                </a:lnTo>
                <a:lnTo>
                  <a:pt x="204635" y="31369"/>
                </a:lnTo>
                <a:lnTo>
                  <a:pt x="204597" y="0"/>
                </a:lnTo>
                <a:close/>
              </a:path>
              <a:path w="346709" h="337185">
                <a:moveTo>
                  <a:pt x="345879" y="43091"/>
                </a:moveTo>
                <a:lnTo>
                  <a:pt x="334518" y="43091"/>
                </a:lnTo>
                <a:lnTo>
                  <a:pt x="334556" y="289902"/>
                </a:lnTo>
                <a:lnTo>
                  <a:pt x="334733" y="289902"/>
                </a:lnTo>
                <a:lnTo>
                  <a:pt x="334556" y="290156"/>
                </a:lnTo>
                <a:lnTo>
                  <a:pt x="345532" y="290156"/>
                </a:lnTo>
                <a:lnTo>
                  <a:pt x="345948" y="287312"/>
                </a:lnTo>
                <a:lnTo>
                  <a:pt x="346290" y="284683"/>
                </a:lnTo>
                <a:lnTo>
                  <a:pt x="346468" y="284213"/>
                </a:lnTo>
                <a:lnTo>
                  <a:pt x="346430" y="259613"/>
                </a:lnTo>
                <a:lnTo>
                  <a:pt x="346290" y="259308"/>
                </a:lnTo>
                <a:lnTo>
                  <a:pt x="346290" y="104838"/>
                </a:lnTo>
                <a:lnTo>
                  <a:pt x="346430" y="104533"/>
                </a:lnTo>
                <a:lnTo>
                  <a:pt x="346363" y="93370"/>
                </a:lnTo>
                <a:lnTo>
                  <a:pt x="346468" y="48780"/>
                </a:lnTo>
                <a:lnTo>
                  <a:pt x="346214" y="46799"/>
                </a:lnTo>
                <a:lnTo>
                  <a:pt x="345879" y="43091"/>
                </a:lnTo>
                <a:close/>
              </a:path>
              <a:path w="346709" h="337185">
                <a:moveTo>
                  <a:pt x="236080" y="266420"/>
                </a:moveTo>
                <a:lnTo>
                  <a:pt x="235724" y="266420"/>
                </a:lnTo>
                <a:lnTo>
                  <a:pt x="235902" y="266458"/>
                </a:lnTo>
                <a:lnTo>
                  <a:pt x="236080" y="266458"/>
                </a:lnTo>
                <a:close/>
              </a:path>
              <a:path w="346709" h="337185">
                <a:moveTo>
                  <a:pt x="204635" y="101739"/>
                </a:moveTo>
                <a:lnTo>
                  <a:pt x="143306" y="101739"/>
                </a:lnTo>
                <a:lnTo>
                  <a:pt x="143014" y="102463"/>
                </a:lnTo>
                <a:lnTo>
                  <a:pt x="111785" y="165595"/>
                </a:lnTo>
                <a:lnTo>
                  <a:pt x="111734" y="166242"/>
                </a:lnTo>
                <a:lnTo>
                  <a:pt x="126561" y="195884"/>
                </a:lnTo>
                <a:lnTo>
                  <a:pt x="143827" y="230479"/>
                </a:lnTo>
                <a:lnTo>
                  <a:pt x="144005" y="230784"/>
                </a:lnTo>
                <a:lnTo>
                  <a:pt x="144259" y="231432"/>
                </a:lnTo>
                <a:lnTo>
                  <a:pt x="143357" y="231432"/>
                </a:lnTo>
                <a:lnTo>
                  <a:pt x="142532" y="231470"/>
                </a:lnTo>
                <a:lnTo>
                  <a:pt x="204635" y="231470"/>
                </a:lnTo>
                <a:lnTo>
                  <a:pt x="204762" y="223418"/>
                </a:lnTo>
                <a:lnTo>
                  <a:pt x="205333" y="223329"/>
                </a:lnTo>
                <a:lnTo>
                  <a:pt x="236034" y="223329"/>
                </a:lnTo>
                <a:lnTo>
                  <a:pt x="236118" y="195884"/>
                </a:lnTo>
                <a:lnTo>
                  <a:pt x="205587" y="195884"/>
                </a:lnTo>
                <a:lnTo>
                  <a:pt x="204762" y="195795"/>
                </a:lnTo>
                <a:lnTo>
                  <a:pt x="204762" y="180327"/>
                </a:lnTo>
                <a:lnTo>
                  <a:pt x="205333" y="180238"/>
                </a:lnTo>
                <a:lnTo>
                  <a:pt x="236035" y="180238"/>
                </a:lnTo>
                <a:lnTo>
                  <a:pt x="236040" y="152793"/>
                </a:lnTo>
                <a:lnTo>
                  <a:pt x="205498" y="152793"/>
                </a:lnTo>
                <a:lnTo>
                  <a:pt x="205155" y="152704"/>
                </a:lnTo>
                <a:lnTo>
                  <a:pt x="204762" y="152666"/>
                </a:lnTo>
                <a:lnTo>
                  <a:pt x="204762" y="137236"/>
                </a:lnTo>
                <a:lnTo>
                  <a:pt x="205333" y="137160"/>
                </a:lnTo>
                <a:lnTo>
                  <a:pt x="236035" y="137160"/>
                </a:lnTo>
                <a:lnTo>
                  <a:pt x="236080" y="109791"/>
                </a:lnTo>
                <a:lnTo>
                  <a:pt x="205714" y="109791"/>
                </a:lnTo>
                <a:lnTo>
                  <a:pt x="205155" y="109626"/>
                </a:lnTo>
                <a:lnTo>
                  <a:pt x="204597" y="109537"/>
                </a:lnTo>
                <a:lnTo>
                  <a:pt x="204635" y="101739"/>
                </a:lnTo>
                <a:close/>
              </a:path>
              <a:path w="346709" h="337185">
                <a:moveTo>
                  <a:pt x="96316" y="180797"/>
                </a:moveTo>
                <a:lnTo>
                  <a:pt x="96085" y="181190"/>
                </a:lnTo>
                <a:lnTo>
                  <a:pt x="93176" y="189160"/>
                </a:lnTo>
                <a:lnTo>
                  <a:pt x="90066" y="196813"/>
                </a:lnTo>
                <a:lnTo>
                  <a:pt x="86801" y="204411"/>
                </a:lnTo>
                <a:lnTo>
                  <a:pt x="83502" y="212001"/>
                </a:lnTo>
                <a:lnTo>
                  <a:pt x="81470" y="216738"/>
                </a:lnTo>
                <a:lnTo>
                  <a:pt x="77266" y="226860"/>
                </a:lnTo>
                <a:lnTo>
                  <a:pt x="76962" y="227075"/>
                </a:lnTo>
                <a:lnTo>
                  <a:pt x="114787" y="227075"/>
                </a:lnTo>
                <a:lnTo>
                  <a:pt x="112347" y="221368"/>
                </a:lnTo>
                <a:lnTo>
                  <a:pt x="106150" y="207003"/>
                </a:lnTo>
                <a:lnTo>
                  <a:pt x="100571" y="193903"/>
                </a:lnTo>
                <a:lnTo>
                  <a:pt x="98450" y="187871"/>
                </a:lnTo>
                <a:lnTo>
                  <a:pt x="96621" y="181711"/>
                </a:lnTo>
                <a:lnTo>
                  <a:pt x="96564" y="181406"/>
                </a:lnTo>
                <a:lnTo>
                  <a:pt x="96456" y="181190"/>
                </a:lnTo>
                <a:lnTo>
                  <a:pt x="96316" y="180797"/>
                </a:lnTo>
                <a:close/>
              </a:path>
              <a:path w="346709" h="337185">
                <a:moveTo>
                  <a:pt x="236034" y="223329"/>
                </a:moveTo>
                <a:lnTo>
                  <a:pt x="235508" y="223329"/>
                </a:lnTo>
                <a:lnTo>
                  <a:pt x="235775" y="223367"/>
                </a:lnTo>
                <a:lnTo>
                  <a:pt x="236029" y="223367"/>
                </a:lnTo>
                <a:close/>
              </a:path>
              <a:path w="346709" h="337185">
                <a:moveTo>
                  <a:pt x="236035" y="180238"/>
                </a:moveTo>
                <a:lnTo>
                  <a:pt x="235508" y="180238"/>
                </a:lnTo>
                <a:lnTo>
                  <a:pt x="235775" y="180289"/>
                </a:lnTo>
                <a:lnTo>
                  <a:pt x="236029" y="180289"/>
                </a:lnTo>
                <a:close/>
              </a:path>
              <a:path w="346709" h="337185">
                <a:moveTo>
                  <a:pt x="236029" y="152704"/>
                </a:moveTo>
                <a:lnTo>
                  <a:pt x="235686" y="152704"/>
                </a:lnTo>
                <a:lnTo>
                  <a:pt x="235343" y="152793"/>
                </a:lnTo>
                <a:lnTo>
                  <a:pt x="236040" y="152793"/>
                </a:lnTo>
                <a:close/>
              </a:path>
              <a:path w="346709" h="337185">
                <a:moveTo>
                  <a:pt x="115633" y="105613"/>
                </a:moveTo>
                <a:lnTo>
                  <a:pt x="79603" y="105613"/>
                </a:lnTo>
                <a:lnTo>
                  <a:pt x="79946" y="105702"/>
                </a:lnTo>
                <a:lnTo>
                  <a:pt x="94983" y="145554"/>
                </a:lnTo>
                <a:lnTo>
                  <a:pt x="95719" y="147447"/>
                </a:lnTo>
                <a:lnTo>
                  <a:pt x="96278" y="149390"/>
                </a:lnTo>
                <a:lnTo>
                  <a:pt x="96977" y="151498"/>
                </a:lnTo>
                <a:lnTo>
                  <a:pt x="97104" y="151206"/>
                </a:lnTo>
                <a:lnTo>
                  <a:pt x="97231" y="151066"/>
                </a:lnTo>
                <a:lnTo>
                  <a:pt x="97269" y="150901"/>
                </a:lnTo>
                <a:lnTo>
                  <a:pt x="112522" y="112941"/>
                </a:lnTo>
                <a:lnTo>
                  <a:pt x="115633" y="105613"/>
                </a:lnTo>
                <a:close/>
              </a:path>
              <a:path w="346709" h="337185">
                <a:moveTo>
                  <a:pt x="236035" y="137160"/>
                </a:moveTo>
                <a:lnTo>
                  <a:pt x="235508" y="137160"/>
                </a:lnTo>
                <a:lnTo>
                  <a:pt x="235775" y="137198"/>
                </a:lnTo>
                <a:lnTo>
                  <a:pt x="236029" y="137198"/>
                </a:lnTo>
                <a:close/>
              </a:path>
              <a:path w="346709" h="337185">
                <a:moveTo>
                  <a:pt x="315112" y="31292"/>
                </a:moveTo>
                <a:lnTo>
                  <a:pt x="204635" y="31369"/>
                </a:lnTo>
                <a:lnTo>
                  <a:pt x="323126" y="31369"/>
                </a:lnTo>
                <a:lnTo>
                  <a:pt x="315112" y="31292"/>
                </a:lnTo>
                <a:close/>
              </a:path>
            </a:pathLst>
          </a:custGeom>
          <a:solidFill>
            <a:srgbClr val="008272"/>
          </a:solidFill>
        </p:spPr>
        <p:txBody>
          <a:bodyPr wrap="square" lIns="0" tIns="0" rIns="0" bIns="0" rtlCol="0"/>
          <a:lstStyle/>
          <a:p>
            <a:endParaRPr/>
          </a:p>
        </p:txBody>
      </p:sp>
      <p:sp>
        <p:nvSpPr>
          <p:cNvPr id="164" name="object 164"/>
          <p:cNvSpPr/>
          <p:nvPr/>
        </p:nvSpPr>
        <p:spPr>
          <a:xfrm>
            <a:off x="7357021" y="3471557"/>
            <a:ext cx="55244" cy="27940"/>
          </a:xfrm>
          <a:custGeom>
            <a:avLst/>
            <a:gdLst/>
            <a:ahLst/>
            <a:cxnLst/>
            <a:rect l="l" t="t" r="r" b="b"/>
            <a:pathLst>
              <a:path w="55245" h="27939">
                <a:moveTo>
                  <a:pt x="54940" y="0"/>
                </a:moveTo>
                <a:lnTo>
                  <a:pt x="54508" y="0"/>
                </a:lnTo>
                <a:lnTo>
                  <a:pt x="54076" y="50"/>
                </a:lnTo>
                <a:lnTo>
                  <a:pt x="0" y="50"/>
                </a:lnTo>
                <a:lnTo>
                  <a:pt x="0" y="27508"/>
                </a:lnTo>
                <a:lnTo>
                  <a:pt x="54076" y="27508"/>
                </a:lnTo>
                <a:lnTo>
                  <a:pt x="54508" y="27597"/>
                </a:lnTo>
                <a:lnTo>
                  <a:pt x="54940" y="27597"/>
                </a:lnTo>
                <a:lnTo>
                  <a:pt x="54940" y="0"/>
                </a:lnTo>
                <a:close/>
              </a:path>
            </a:pathLst>
          </a:custGeom>
          <a:solidFill>
            <a:srgbClr val="008272"/>
          </a:solidFill>
        </p:spPr>
        <p:txBody>
          <a:bodyPr wrap="square" lIns="0" tIns="0" rIns="0" bIns="0" rtlCol="0"/>
          <a:lstStyle/>
          <a:p>
            <a:endParaRPr/>
          </a:p>
        </p:txBody>
      </p:sp>
      <p:sp>
        <p:nvSpPr>
          <p:cNvPr id="165" name="object 165"/>
          <p:cNvSpPr/>
          <p:nvPr/>
        </p:nvSpPr>
        <p:spPr>
          <a:xfrm>
            <a:off x="7357021" y="3514699"/>
            <a:ext cx="55244" cy="27940"/>
          </a:xfrm>
          <a:custGeom>
            <a:avLst/>
            <a:gdLst/>
            <a:ahLst/>
            <a:cxnLst/>
            <a:rect l="l" t="t" r="r" b="b"/>
            <a:pathLst>
              <a:path w="55245" h="27939">
                <a:moveTo>
                  <a:pt x="54940" y="0"/>
                </a:moveTo>
                <a:lnTo>
                  <a:pt x="54508" y="0"/>
                </a:lnTo>
                <a:lnTo>
                  <a:pt x="54076" y="88"/>
                </a:lnTo>
                <a:lnTo>
                  <a:pt x="863" y="88"/>
                </a:lnTo>
                <a:lnTo>
                  <a:pt x="431" y="126"/>
                </a:lnTo>
                <a:lnTo>
                  <a:pt x="0" y="126"/>
                </a:lnTo>
                <a:lnTo>
                  <a:pt x="0" y="27470"/>
                </a:lnTo>
                <a:lnTo>
                  <a:pt x="54076" y="27470"/>
                </a:lnTo>
                <a:lnTo>
                  <a:pt x="54508" y="27508"/>
                </a:lnTo>
                <a:lnTo>
                  <a:pt x="54940" y="27508"/>
                </a:lnTo>
                <a:lnTo>
                  <a:pt x="54940" y="0"/>
                </a:lnTo>
                <a:close/>
              </a:path>
            </a:pathLst>
          </a:custGeom>
          <a:solidFill>
            <a:srgbClr val="008272"/>
          </a:solidFill>
        </p:spPr>
        <p:txBody>
          <a:bodyPr wrap="square" lIns="0" tIns="0" rIns="0" bIns="0" rtlCol="0"/>
          <a:lstStyle/>
          <a:p>
            <a:endParaRPr/>
          </a:p>
        </p:txBody>
      </p:sp>
      <p:sp>
        <p:nvSpPr>
          <p:cNvPr id="166" name="object 166"/>
          <p:cNvSpPr/>
          <p:nvPr/>
        </p:nvSpPr>
        <p:spPr>
          <a:xfrm>
            <a:off x="7357021" y="3557765"/>
            <a:ext cx="55244" cy="27940"/>
          </a:xfrm>
          <a:custGeom>
            <a:avLst/>
            <a:gdLst/>
            <a:ahLst/>
            <a:cxnLst/>
            <a:rect l="l" t="t" r="r" b="b"/>
            <a:pathLst>
              <a:path w="55245" h="27939">
                <a:moveTo>
                  <a:pt x="54940" y="0"/>
                </a:moveTo>
                <a:lnTo>
                  <a:pt x="54508" y="0"/>
                </a:lnTo>
                <a:lnTo>
                  <a:pt x="54076" y="76"/>
                </a:lnTo>
                <a:lnTo>
                  <a:pt x="863" y="76"/>
                </a:lnTo>
                <a:lnTo>
                  <a:pt x="431" y="126"/>
                </a:lnTo>
                <a:lnTo>
                  <a:pt x="0" y="126"/>
                </a:lnTo>
                <a:lnTo>
                  <a:pt x="0" y="27533"/>
                </a:lnTo>
                <a:lnTo>
                  <a:pt x="54076" y="27533"/>
                </a:lnTo>
                <a:lnTo>
                  <a:pt x="54508" y="27584"/>
                </a:lnTo>
                <a:lnTo>
                  <a:pt x="54940" y="27584"/>
                </a:lnTo>
                <a:lnTo>
                  <a:pt x="54940" y="0"/>
                </a:lnTo>
                <a:close/>
              </a:path>
            </a:pathLst>
          </a:custGeom>
          <a:solidFill>
            <a:srgbClr val="008272"/>
          </a:solidFill>
        </p:spPr>
        <p:txBody>
          <a:bodyPr wrap="square" lIns="0" tIns="0" rIns="0" bIns="0" rtlCol="0"/>
          <a:lstStyle/>
          <a:p>
            <a:endParaRPr/>
          </a:p>
        </p:txBody>
      </p:sp>
      <p:sp>
        <p:nvSpPr>
          <p:cNvPr id="167" name="object 167"/>
          <p:cNvSpPr/>
          <p:nvPr/>
        </p:nvSpPr>
        <p:spPr>
          <a:xfrm>
            <a:off x="7356944" y="3600894"/>
            <a:ext cx="55244" cy="27940"/>
          </a:xfrm>
          <a:custGeom>
            <a:avLst/>
            <a:gdLst/>
            <a:ahLst/>
            <a:cxnLst/>
            <a:rect l="l" t="t" r="r" b="b"/>
            <a:pathLst>
              <a:path w="55245" h="27939">
                <a:moveTo>
                  <a:pt x="55143" y="0"/>
                </a:moveTo>
                <a:lnTo>
                  <a:pt x="660" y="0"/>
                </a:lnTo>
                <a:lnTo>
                  <a:pt x="0" y="88"/>
                </a:lnTo>
                <a:lnTo>
                  <a:pt x="0" y="27470"/>
                </a:lnTo>
                <a:lnTo>
                  <a:pt x="54152" y="27470"/>
                </a:lnTo>
                <a:lnTo>
                  <a:pt x="54584" y="27520"/>
                </a:lnTo>
                <a:lnTo>
                  <a:pt x="55016" y="27520"/>
                </a:lnTo>
                <a:lnTo>
                  <a:pt x="55143" y="0"/>
                </a:lnTo>
                <a:close/>
              </a:path>
            </a:pathLst>
          </a:custGeom>
          <a:solidFill>
            <a:srgbClr val="008272"/>
          </a:solidFill>
        </p:spPr>
        <p:txBody>
          <a:bodyPr wrap="square" lIns="0" tIns="0" rIns="0" bIns="0" rtlCol="0"/>
          <a:lstStyle/>
          <a:p>
            <a:endParaRPr/>
          </a:p>
        </p:txBody>
      </p:sp>
      <p:sp>
        <p:nvSpPr>
          <p:cNvPr id="168" name="object 168"/>
          <p:cNvSpPr/>
          <p:nvPr/>
        </p:nvSpPr>
        <p:spPr>
          <a:xfrm>
            <a:off x="7356944" y="3644023"/>
            <a:ext cx="55244" cy="27940"/>
          </a:xfrm>
          <a:custGeom>
            <a:avLst/>
            <a:gdLst/>
            <a:ahLst/>
            <a:cxnLst/>
            <a:rect l="l" t="t" r="r" b="b"/>
            <a:pathLst>
              <a:path w="55245" h="27939">
                <a:moveTo>
                  <a:pt x="54927" y="0"/>
                </a:moveTo>
                <a:lnTo>
                  <a:pt x="571" y="50"/>
                </a:lnTo>
                <a:lnTo>
                  <a:pt x="304" y="88"/>
                </a:lnTo>
                <a:lnTo>
                  <a:pt x="0" y="88"/>
                </a:lnTo>
                <a:lnTo>
                  <a:pt x="0" y="27406"/>
                </a:lnTo>
                <a:lnTo>
                  <a:pt x="54190" y="27406"/>
                </a:lnTo>
                <a:lnTo>
                  <a:pt x="54622" y="27457"/>
                </a:lnTo>
                <a:lnTo>
                  <a:pt x="55054" y="27457"/>
                </a:lnTo>
                <a:lnTo>
                  <a:pt x="55143" y="266"/>
                </a:lnTo>
                <a:lnTo>
                  <a:pt x="54927" y="0"/>
                </a:lnTo>
                <a:close/>
              </a:path>
            </a:pathLst>
          </a:custGeom>
          <a:solidFill>
            <a:srgbClr val="008272"/>
          </a:solidFill>
        </p:spPr>
        <p:txBody>
          <a:bodyPr wrap="square" lIns="0" tIns="0" rIns="0" bIns="0" rtlCol="0"/>
          <a:lstStyle/>
          <a:p>
            <a:endParaRPr/>
          </a:p>
        </p:txBody>
      </p:sp>
      <p:sp>
        <p:nvSpPr>
          <p:cNvPr id="241" name="object 241"/>
          <p:cNvSpPr/>
          <p:nvPr/>
        </p:nvSpPr>
        <p:spPr>
          <a:xfrm>
            <a:off x="6651472" y="5752020"/>
            <a:ext cx="174625" cy="986790"/>
          </a:xfrm>
          <a:custGeom>
            <a:avLst/>
            <a:gdLst/>
            <a:ahLst/>
            <a:cxnLst/>
            <a:rect l="l" t="t" r="r" b="b"/>
            <a:pathLst>
              <a:path w="174625" h="986790">
                <a:moveTo>
                  <a:pt x="0" y="0"/>
                </a:moveTo>
                <a:lnTo>
                  <a:pt x="0" y="55384"/>
                </a:lnTo>
                <a:lnTo>
                  <a:pt x="27050" y="713041"/>
                </a:lnTo>
                <a:lnTo>
                  <a:pt x="156324" y="986487"/>
                </a:lnTo>
                <a:lnTo>
                  <a:pt x="156324" y="903414"/>
                </a:lnTo>
                <a:lnTo>
                  <a:pt x="174358" y="107302"/>
                </a:lnTo>
                <a:lnTo>
                  <a:pt x="0" y="0"/>
                </a:lnTo>
                <a:close/>
              </a:path>
            </a:pathLst>
          </a:custGeom>
          <a:solidFill>
            <a:srgbClr val="3C3C3C"/>
          </a:solidFill>
        </p:spPr>
        <p:txBody>
          <a:bodyPr wrap="square" lIns="0" tIns="0" rIns="0" bIns="0" rtlCol="0"/>
          <a:lstStyle/>
          <a:p>
            <a:endParaRPr/>
          </a:p>
        </p:txBody>
      </p:sp>
      <p:sp>
        <p:nvSpPr>
          <p:cNvPr id="242" name="object 242"/>
          <p:cNvSpPr/>
          <p:nvPr/>
        </p:nvSpPr>
        <p:spPr>
          <a:xfrm>
            <a:off x="6653365" y="5556932"/>
            <a:ext cx="0" cy="1029335"/>
          </a:xfrm>
          <a:custGeom>
            <a:avLst/>
            <a:gdLst/>
            <a:ahLst/>
            <a:cxnLst/>
            <a:rect l="l" t="t" r="r" b="b"/>
            <a:pathLst>
              <a:path h="1029334">
                <a:moveTo>
                  <a:pt x="0" y="0"/>
                </a:moveTo>
                <a:lnTo>
                  <a:pt x="0" y="1029182"/>
                </a:lnTo>
              </a:path>
            </a:pathLst>
          </a:custGeom>
          <a:ln w="78511">
            <a:solidFill>
              <a:srgbClr val="3C3C3C"/>
            </a:solidFill>
          </a:ln>
        </p:spPr>
        <p:txBody>
          <a:bodyPr wrap="square" lIns="0" tIns="0" rIns="0" bIns="0" rtlCol="0"/>
          <a:lstStyle/>
          <a:p>
            <a:endParaRPr/>
          </a:p>
        </p:txBody>
      </p:sp>
      <p:sp>
        <p:nvSpPr>
          <p:cNvPr id="243" name="object 243"/>
          <p:cNvSpPr/>
          <p:nvPr/>
        </p:nvSpPr>
        <p:spPr>
          <a:xfrm>
            <a:off x="8952572" y="5840765"/>
            <a:ext cx="0" cy="1029335"/>
          </a:xfrm>
          <a:custGeom>
            <a:avLst/>
            <a:gdLst/>
            <a:ahLst/>
            <a:cxnLst/>
            <a:rect l="l" t="t" r="r" b="b"/>
            <a:pathLst>
              <a:path h="1029334">
                <a:moveTo>
                  <a:pt x="0" y="0"/>
                </a:moveTo>
                <a:lnTo>
                  <a:pt x="0" y="1029182"/>
                </a:lnTo>
              </a:path>
            </a:pathLst>
          </a:custGeom>
          <a:ln w="78511">
            <a:solidFill>
              <a:srgbClr val="3C3C3C"/>
            </a:solidFill>
          </a:ln>
        </p:spPr>
        <p:txBody>
          <a:bodyPr wrap="square" lIns="0" tIns="0" rIns="0" bIns="0" rtlCol="0"/>
          <a:lstStyle/>
          <a:p>
            <a:endParaRPr/>
          </a:p>
        </p:txBody>
      </p:sp>
      <p:sp>
        <p:nvSpPr>
          <p:cNvPr id="244" name="object 244"/>
          <p:cNvSpPr/>
          <p:nvPr/>
        </p:nvSpPr>
        <p:spPr>
          <a:xfrm>
            <a:off x="7785189" y="5840765"/>
            <a:ext cx="0" cy="1029335"/>
          </a:xfrm>
          <a:custGeom>
            <a:avLst/>
            <a:gdLst/>
            <a:ahLst/>
            <a:cxnLst/>
            <a:rect l="l" t="t" r="r" b="b"/>
            <a:pathLst>
              <a:path h="1029334">
                <a:moveTo>
                  <a:pt x="0" y="0"/>
                </a:moveTo>
                <a:lnTo>
                  <a:pt x="0" y="1029182"/>
                </a:lnTo>
              </a:path>
            </a:pathLst>
          </a:custGeom>
          <a:ln w="78511">
            <a:solidFill>
              <a:srgbClr val="3C3C3C"/>
            </a:solidFill>
          </a:ln>
        </p:spPr>
        <p:txBody>
          <a:bodyPr wrap="square" lIns="0" tIns="0" rIns="0" bIns="0" rtlCol="0"/>
          <a:lstStyle/>
          <a:p>
            <a:endParaRPr/>
          </a:p>
        </p:txBody>
      </p:sp>
      <p:sp>
        <p:nvSpPr>
          <p:cNvPr id="245" name="object 245"/>
          <p:cNvSpPr/>
          <p:nvPr/>
        </p:nvSpPr>
        <p:spPr>
          <a:xfrm>
            <a:off x="6830733" y="5840765"/>
            <a:ext cx="0" cy="1029335"/>
          </a:xfrm>
          <a:custGeom>
            <a:avLst/>
            <a:gdLst/>
            <a:ahLst/>
            <a:cxnLst/>
            <a:rect l="l" t="t" r="r" b="b"/>
            <a:pathLst>
              <a:path h="1029334">
                <a:moveTo>
                  <a:pt x="0" y="0"/>
                </a:moveTo>
                <a:lnTo>
                  <a:pt x="0" y="1029182"/>
                </a:lnTo>
              </a:path>
            </a:pathLst>
          </a:custGeom>
          <a:ln w="78511">
            <a:solidFill>
              <a:srgbClr val="3C3C3C"/>
            </a:solidFill>
          </a:ln>
        </p:spPr>
        <p:txBody>
          <a:bodyPr wrap="square" lIns="0" tIns="0" rIns="0" bIns="0" rtlCol="0"/>
          <a:lstStyle/>
          <a:p>
            <a:endParaRPr/>
          </a:p>
        </p:txBody>
      </p:sp>
      <p:sp>
        <p:nvSpPr>
          <p:cNvPr id="246" name="object 246"/>
          <p:cNvSpPr/>
          <p:nvPr/>
        </p:nvSpPr>
        <p:spPr>
          <a:xfrm>
            <a:off x="6854697" y="5858210"/>
            <a:ext cx="891540" cy="894715"/>
          </a:xfrm>
          <a:custGeom>
            <a:avLst/>
            <a:gdLst/>
            <a:ahLst/>
            <a:cxnLst/>
            <a:rect l="l" t="t" r="r" b="b"/>
            <a:pathLst>
              <a:path w="891540" h="894715">
                <a:moveTo>
                  <a:pt x="0" y="894400"/>
                </a:moveTo>
                <a:lnTo>
                  <a:pt x="891237" y="894400"/>
                </a:lnTo>
                <a:lnTo>
                  <a:pt x="891237" y="0"/>
                </a:lnTo>
                <a:lnTo>
                  <a:pt x="0" y="0"/>
                </a:lnTo>
                <a:lnTo>
                  <a:pt x="0" y="894400"/>
                </a:lnTo>
                <a:close/>
              </a:path>
            </a:pathLst>
          </a:custGeom>
          <a:solidFill>
            <a:srgbClr val="3C3C3C"/>
          </a:solidFill>
        </p:spPr>
        <p:txBody>
          <a:bodyPr wrap="square" lIns="0" tIns="0" rIns="0" bIns="0" rtlCol="0"/>
          <a:lstStyle/>
          <a:p>
            <a:endParaRPr/>
          </a:p>
        </p:txBody>
      </p:sp>
      <p:sp>
        <p:nvSpPr>
          <p:cNvPr id="247" name="object 247"/>
          <p:cNvSpPr/>
          <p:nvPr/>
        </p:nvSpPr>
        <p:spPr>
          <a:xfrm>
            <a:off x="6902577" y="5931903"/>
            <a:ext cx="827405" cy="346710"/>
          </a:xfrm>
          <a:custGeom>
            <a:avLst/>
            <a:gdLst/>
            <a:ahLst/>
            <a:cxnLst/>
            <a:rect l="l" t="t" r="r" b="b"/>
            <a:pathLst>
              <a:path w="827404" h="346710">
                <a:moveTo>
                  <a:pt x="0" y="346087"/>
                </a:moveTo>
                <a:lnTo>
                  <a:pt x="827168" y="346087"/>
                </a:lnTo>
                <a:lnTo>
                  <a:pt x="827168" y="0"/>
                </a:lnTo>
                <a:lnTo>
                  <a:pt x="0" y="0"/>
                </a:lnTo>
                <a:lnTo>
                  <a:pt x="0" y="346087"/>
                </a:lnTo>
                <a:close/>
              </a:path>
            </a:pathLst>
          </a:custGeom>
          <a:solidFill>
            <a:srgbClr val="D9D9D9"/>
          </a:solidFill>
        </p:spPr>
        <p:txBody>
          <a:bodyPr wrap="square" lIns="0" tIns="0" rIns="0" bIns="0" rtlCol="0"/>
          <a:lstStyle/>
          <a:p>
            <a:endParaRPr/>
          </a:p>
        </p:txBody>
      </p:sp>
      <p:sp>
        <p:nvSpPr>
          <p:cNvPr id="248" name="object 248"/>
          <p:cNvSpPr/>
          <p:nvPr/>
        </p:nvSpPr>
        <p:spPr>
          <a:xfrm>
            <a:off x="6902577" y="6351399"/>
            <a:ext cx="827405" cy="346710"/>
          </a:xfrm>
          <a:custGeom>
            <a:avLst/>
            <a:gdLst/>
            <a:ahLst/>
            <a:cxnLst/>
            <a:rect l="l" t="t" r="r" b="b"/>
            <a:pathLst>
              <a:path w="827404" h="346709">
                <a:moveTo>
                  <a:pt x="0" y="346087"/>
                </a:moveTo>
                <a:lnTo>
                  <a:pt x="827168" y="346087"/>
                </a:lnTo>
                <a:lnTo>
                  <a:pt x="827168" y="0"/>
                </a:lnTo>
                <a:lnTo>
                  <a:pt x="0" y="0"/>
                </a:lnTo>
                <a:lnTo>
                  <a:pt x="0" y="346087"/>
                </a:lnTo>
                <a:close/>
              </a:path>
            </a:pathLst>
          </a:custGeom>
          <a:solidFill>
            <a:srgbClr val="D9D9D9"/>
          </a:solidFill>
        </p:spPr>
        <p:txBody>
          <a:bodyPr wrap="square" lIns="0" tIns="0" rIns="0" bIns="0" rtlCol="0"/>
          <a:lstStyle/>
          <a:p>
            <a:endParaRPr/>
          </a:p>
        </p:txBody>
      </p:sp>
      <p:sp>
        <p:nvSpPr>
          <p:cNvPr id="249" name="object 249"/>
          <p:cNvSpPr/>
          <p:nvPr/>
        </p:nvSpPr>
        <p:spPr>
          <a:xfrm>
            <a:off x="7196467" y="5997737"/>
            <a:ext cx="239395" cy="0"/>
          </a:xfrm>
          <a:custGeom>
            <a:avLst/>
            <a:gdLst/>
            <a:ahLst/>
            <a:cxnLst/>
            <a:rect l="l" t="t" r="r" b="b"/>
            <a:pathLst>
              <a:path w="239395">
                <a:moveTo>
                  <a:pt x="0" y="0"/>
                </a:moveTo>
                <a:lnTo>
                  <a:pt x="239373" y="0"/>
                </a:lnTo>
              </a:path>
            </a:pathLst>
          </a:custGeom>
          <a:ln w="33686">
            <a:solidFill>
              <a:srgbClr val="7F7F7F"/>
            </a:solidFill>
          </a:ln>
        </p:spPr>
        <p:txBody>
          <a:bodyPr wrap="square" lIns="0" tIns="0" rIns="0" bIns="0" rtlCol="0"/>
          <a:lstStyle/>
          <a:p>
            <a:endParaRPr/>
          </a:p>
        </p:txBody>
      </p:sp>
      <p:sp>
        <p:nvSpPr>
          <p:cNvPr id="250" name="object 250"/>
          <p:cNvSpPr/>
          <p:nvPr/>
        </p:nvSpPr>
        <p:spPr>
          <a:xfrm>
            <a:off x="7196467" y="6463217"/>
            <a:ext cx="239395" cy="0"/>
          </a:xfrm>
          <a:custGeom>
            <a:avLst/>
            <a:gdLst/>
            <a:ahLst/>
            <a:cxnLst/>
            <a:rect l="l" t="t" r="r" b="b"/>
            <a:pathLst>
              <a:path w="239395">
                <a:moveTo>
                  <a:pt x="0" y="0"/>
                </a:moveTo>
                <a:lnTo>
                  <a:pt x="239373" y="0"/>
                </a:lnTo>
              </a:path>
            </a:pathLst>
          </a:custGeom>
          <a:ln w="33686">
            <a:solidFill>
              <a:srgbClr val="7F7F7F"/>
            </a:solidFill>
          </a:ln>
        </p:spPr>
        <p:txBody>
          <a:bodyPr wrap="square" lIns="0" tIns="0" rIns="0" bIns="0" rtlCol="0"/>
          <a:lstStyle/>
          <a:p>
            <a:endParaRPr/>
          </a:p>
        </p:txBody>
      </p:sp>
      <p:sp>
        <p:nvSpPr>
          <p:cNvPr id="251" name="object 251"/>
          <p:cNvSpPr/>
          <p:nvPr/>
        </p:nvSpPr>
        <p:spPr>
          <a:xfrm>
            <a:off x="6528358" y="5505805"/>
            <a:ext cx="2540000" cy="296545"/>
          </a:xfrm>
          <a:custGeom>
            <a:avLst/>
            <a:gdLst/>
            <a:ahLst/>
            <a:cxnLst/>
            <a:rect l="l" t="t" r="r" b="b"/>
            <a:pathLst>
              <a:path w="2540000" h="296545">
                <a:moveTo>
                  <a:pt x="0" y="0"/>
                </a:moveTo>
                <a:lnTo>
                  <a:pt x="181165" y="296456"/>
                </a:lnTo>
                <a:lnTo>
                  <a:pt x="2539555" y="296456"/>
                </a:lnTo>
                <a:lnTo>
                  <a:pt x="2114664" y="5524"/>
                </a:lnTo>
                <a:lnTo>
                  <a:pt x="0" y="0"/>
                </a:lnTo>
                <a:close/>
              </a:path>
            </a:pathLst>
          </a:custGeom>
          <a:solidFill>
            <a:srgbClr val="A6A6A6"/>
          </a:solidFill>
        </p:spPr>
        <p:txBody>
          <a:bodyPr wrap="square" lIns="0" tIns="0" rIns="0" bIns="0" rtlCol="0"/>
          <a:lstStyle/>
          <a:p>
            <a:endParaRPr/>
          </a:p>
        </p:txBody>
      </p:sp>
      <p:sp>
        <p:nvSpPr>
          <p:cNvPr id="252" name="object 252"/>
          <p:cNvSpPr/>
          <p:nvPr/>
        </p:nvSpPr>
        <p:spPr>
          <a:xfrm>
            <a:off x="6709524" y="5782614"/>
            <a:ext cx="2358390" cy="76200"/>
          </a:xfrm>
          <a:custGeom>
            <a:avLst/>
            <a:gdLst/>
            <a:ahLst/>
            <a:cxnLst/>
            <a:rect l="l" t="t" r="r" b="b"/>
            <a:pathLst>
              <a:path w="2358390" h="76200">
                <a:moveTo>
                  <a:pt x="2352751" y="0"/>
                </a:moveTo>
                <a:lnTo>
                  <a:pt x="5651" y="0"/>
                </a:lnTo>
                <a:lnTo>
                  <a:pt x="0" y="5651"/>
                </a:lnTo>
                <a:lnTo>
                  <a:pt x="0" y="69951"/>
                </a:lnTo>
                <a:lnTo>
                  <a:pt x="5651" y="75590"/>
                </a:lnTo>
                <a:lnTo>
                  <a:pt x="2352751" y="75590"/>
                </a:lnTo>
                <a:lnTo>
                  <a:pt x="2358390" y="69951"/>
                </a:lnTo>
                <a:lnTo>
                  <a:pt x="2358390" y="5651"/>
                </a:lnTo>
                <a:lnTo>
                  <a:pt x="2352751" y="0"/>
                </a:lnTo>
                <a:close/>
              </a:path>
            </a:pathLst>
          </a:custGeom>
          <a:solidFill>
            <a:srgbClr val="505050"/>
          </a:solidFill>
        </p:spPr>
        <p:txBody>
          <a:bodyPr wrap="square" lIns="0" tIns="0" rIns="0" bIns="0" rtlCol="0"/>
          <a:lstStyle/>
          <a:p>
            <a:endParaRPr/>
          </a:p>
        </p:txBody>
      </p:sp>
      <p:sp>
        <p:nvSpPr>
          <p:cNvPr id="253" name="object 253"/>
          <p:cNvSpPr/>
          <p:nvPr/>
        </p:nvSpPr>
        <p:spPr>
          <a:xfrm>
            <a:off x="6516279" y="5502795"/>
            <a:ext cx="204470" cy="354965"/>
          </a:xfrm>
          <a:custGeom>
            <a:avLst/>
            <a:gdLst/>
            <a:ahLst/>
            <a:cxnLst/>
            <a:rect l="l" t="t" r="r" b="b"/>
            <a:pathLst>
              <a:path w="204470" h="354964">
                <a:moveTo>
                  <a:pt x="13438" y="0"/>
                </a:moveTo>
                <a:lnTo>
                  <a:pt x="2783" y="14615"/>
                </a:lnTo>
                <a:lnTo>
                  <a:pt x="0" y="30395"/>
                </a:lnTo>
                <a:lnTo>
                  <a:pt x="4310" y="47421"/>
                </a:lnTo>
                <a:lnTo>
                  <a:pt x="14936" y="65773"/>
                </a:lnTo>
                <a:lnTo>
                  <a:pt x="202833" y="354787"/>
                </a:lnTo>
                <a:lnTo>
                  <a:pt x="204331" y="285572"/>
                </a:lnTo>
                <a:lnTo>
                  <a:pt x="13438" y="0"/>
                </a:lnTo>
                <a:close/>
              </a:path>
            </a:pathLst>
          </a:custGeom>
          <a:solidFill>
            <a:srgbClr val="505050"/>
          </a:solidFill>
        </p:spPr>
        <p:txBody>
          <a:bodyPr wrap="square" lIns="0" tIns="0" rIns="0" bIns="0" rtlCol="0"/>
          <a:lstStyle/>
          <a:p>
            <a:endParaRPr/>
          </a:p>
        </p:txBody>
      </p:sp>
      <p:sp>
        <p:nvSpPr>
          <p:cNvPr id="254" name="object 254"/>
          <p:cNvSpPr/>
          <p:nvPr/>
        </p:nvSpPr>
        <p:spPr>
          <a:xfrm>
            <a:off x="7584610" y="5404070"/>
            <a:ext cx="0" cy="170180"/>
          </a:xfrm>
          <a:custGeom>
            <a:avLst/>
            <a:gdLst/>
            <a:ahLst/>
            <a:cxnLst/>
            <a:rect l="l" t="t" r="r" b="b"/>
            <a:pathLst>
              <a:path h="170179">
                <a:moveTo>
                  <a:pt x="0" y="0"/>
                </a:moveTo>
                <a:lnTo>
                  <a:pt x="0" y="170047"/>
                </a:lnTo>
              </a:path>
            </a:pathLst>
          </a:custGeom>
          <a:ln w="45375">
            <a:solidFill>
              <a:srgbClr val="231F20"/>
            </a:solidFill>
          </a:ln>
        </p:spPr>
        <p:txBody>
          <a:bodyPr wrap="square" lIns="0" tIns="0" rIns="0" bIns="0" rtlCol="0"/>
          <a:lstStyle/>
          <a:p>
            <a:endParaRPr/>
          </a:p>
        </p:txBody>
      </p:sp>
      <p:sp>
        <p:nvSpPr>
          <p:cNvPr id="255" name="object 255"/>
          <p:cNvSpPr/>
          <p:nvPr/>
        </p:nvSpPr>
        <p:spPr>
          <a:xfrm>
            <a:off x="7605032" y="5413146"/>
            <a:ext cx="0" cy="149860"/>
          </a:xfrm>
          <a:custGeom>
            <a:avLst/>
            <a:gdLst/>
            <a:ahLst/>
            <a:cxnLst/>
            <a:rect l="l" t="t" r="r" b="b"/>
            <a:pathLst>
              <a:path h="149860">
                <a:moveTo>
                  <a:pt x="0" y="0"/>
                </a:moveTo>
                <a:lnTo>
                  <a:pt x="0" y="149631"/>
                </a:lnTo>
              </a:path>
            </a:pathLst>
          </a:custGeom>
          <a:ln w="4533">
            <a:solidFill>
              <a:srgbClr val="231F20"/>
            </a:solidFill>
          </a:ln>
        </p:spPr>
        <p:txBody>
          <a:bodyPr wrap="square" lIns="0" tIns="0" rIns="0" bIns="0" rtlCol="0"/>
          <a:lstStyle/>
          <a:p>
            <a:endParaRPr/>
          </a:p>
        </p:txBody>
      </p:sp>
      <p:sp>
        <p:nvSpPr>
          <p:cNvPr id="256" name="object 256"/>
          <p:cNvSpPr/>
          <p:nvPr/>
        </p:nvSpPr>
        <p:spPr>
          <a:xfrm>
            <a:off x="7325969" y="5572983"/>
            <a:ext cx="513080" cy="0"/>
          </a:xfrm>
          <a:custGeom>
            <a:avLst/>
            <a:gdLst/>
            <a:ahLst/>
            <a:cxnLst/>
            <a:rect l="l" t="t" r="r" b="b"/>
            <a:pathLst>
              <a:path w="513079">
                <a:moveTo>
                  <a:pt x="0" y="0"/>
                </a:moveTo>
                <a:lnTo>
                  <a:pt x="512743" y="0"/>
                </a:lnTo>
              </a:path>
            </a:pathLst>
          </a:custGeom>
          <a:ln w="20406">
            <a:solidFill>
              <a:srgbClr val="333333"/>
            </a:solidFill>
          </a:ln>
        </p:spPr>
        <p:txBody>
          <a:bodyPr wrap="square" lIns="0" tIns="0" rIns="0" bIns="0" rtlCol="0"/>
          <a:lstStyle/>
          <a:p>
            <a:endParaRPr/>
          </a:p>
        </p:txBody>
      </p:sp>
      <p:sp>
        <p:nvSpPr>
          <p:cNvPr id="257" name="object 257"/>
          <p:cNvSpPr/>
          <p:nvPr/>
        </p:nvSpPr>
        <p:spPr>
          <a:xfrm>
            <a:off x="7321436" y="5562777"/>
            <a:ext cx="5080" cy="20955"/>
          </a:xfrm>
          <a:custGeom>
            <a:avLst/>
            <a:gdLst/>
            <a:ahLst/>
            <a:cxnLst/>
            <a:rect l="l" t="t" r="r" b="b"/>
            <a:pathLst>
              <a:path w="5079" h="20954">
                <a:moveTo>
                  <a:pt x="4533" y="0"/>
                </a:moveTo>
                <a:lnTo>
                  <a:pt x="0" y="0"/>
                </a:lnTo>
                <a:lnTo>
                  <a:pt x="0" y="20408"/>
                </a:lnTo>
                <a:lnTo>
                  <a:pt x="4533" y="20408"/>
                </a:lnTo>
                <a:lnTo>
                  <a:pt x="4533" y="0"/>
                </a:lnTo>
                <a:close/>
              </a:path>
            </a:pathLst>
          </a:custGeom>
          <a:solidFill>
            <a:srgbClr val="BCB69C"/>
          </a:solidFill>
        </p:spPr>
        <p:txBody>
          <a:bodyPr wrap="square" lIns="0" tIns="0" rIns="0" bIns="0" rtlCol="0"/>
          <a:lstStyle/>
          <a:p>
            <a:endParaRPr/>
          </a:p>
        </p:txBody>
      </p:sp>
      <p:sp>
        <p:nvSpPr>
          <p:cNvPr id="258" name="object 258"/>
          <p:cNvSpPr/>
          <p:nvPr/>
        </p:nvSpPr>
        <p:spPr>
          <a:xfrm>
            <a:off x="7838719" y="5562777"/>
            <a:ext cx="5080" cy="20955"/>
          </a:xfrm>
          <a:custGeom>
            <a:avLst/>
            <a:gdLst/>
            <a:ahLst/>
            <a:cxnLst/>
            <a:rect l="l" t="t" r="r" b="b"/>
            <a:pathLst>
              <a:path w="5079" h="20954">
                <a:moveTo>
                  <a:pt x="4533" y="0"/>
                </a:moveTo>
                <a:lnTo>
                  <a:pt x="0" y="0"/>
                </a:lnTo>
                <a:lnTo>
                  <a:pt x="0" y="20408"/>
                </a:lnTo>
                <a:lnTo>
                  <a:pt x="4533" y="20408"/>
                </a:lnTo>
                <a:lnTo>
                  <a:pt x="4533" y="0"/>
                </a:lnTo>
                <a:close/>
              </a:path>
            </a:pathLst>
          </a:custGeom>
          <a:solidFill>
            <a:srgbClr val="BCB69C"/>
          </a:solidFill>
        </p:spPr>
        <p:txBody>
          <a:bodyPr wrap="square" lIns="0" tIns="0" rIns="0" bIns="0" rtlCol="0"/>
          <a:lstStyle/>
          <a:p>
            <a:endParaRPr/>
          </a:p>
        </p:txBody>
      </p:sp>
      <p:sp>
        <p:nvSpPr>
          <p:cNvPr id="259" name="object 259"/>
          <p:cNvSpPr/>
          <p:nvPr/>
        </p:nvSpPr>
        <p:spPr>
          <a:xfrm>
            <a:off x="7561922" y="5562783"/>
            <a:ext cx="41275" cy="2540"/>
          </a:xfrm>
          <a:custGeom>
            <a:avLst/>
            <a:gdLst/>
            <a:ahLst/>
            <a:cxnLst/>
            <a:rect l="l" t="t" r="r" b="b"/>
            <a:pathLst>
              <a:path w="41275" h="2539">
                <a:moveTo>
                  <a:pt x="0" y="2267"/>
                </a:moveTo>
                <a:lnTo>
                  <a:pt x="40838" y="2267"/>
                </a:lnTo>
                <a:lnTo>
                  <a:pt x="40838" y="0"/>
                </a:lnTo>
                <a:lnTo>
                  <a:pt x="0" y="0"/>
                </a:lnTo>
                <a:lnTo>
                  <a:pt x="0" y="2267"/>
                </a:lnTo>
                <a:close/>
              </a:path>
            </a:pathLst>
          </a:custGeom>
          <a:solidFill>
            <a:srgbClr val="231F20"/>
          </a:solidFill>
        </p:spPr>
        <p:txBody>
          <a:bodyPr wrap="square" lIns="0" tIns="0" rIns="0" bIns="0" rtlCol="0"/>
          <a:lstStyle/>
          <a:p>
            <a:endParaRPr/>
          </a:p>
        </p:txBody>
      </p:sp>
      <p:sp>
        <p:nvSpPr>
          <p:cNvPr id="260" name="object 260"/>
          <p:cNvSpPr/>
          <p:nvPr/>
        </p:nvSpPr>
        <p:spPr>
          <a:xfrm>
            <a:off x="7582030" y="5307457"/>
            <a:ext cx="0" cy="163195"/>
          </a:xfrm>
          <a:custGeom>
            <a:avLst/>
            <a:gdLst/>
            <a:ahLst/>
            <a:cxnLst/>
            <a:rect l="l" t="t" r="r" b="b"/>
            <a:pathLst>
              <a:path h="163195">
                <a:moveTo>
                  <a:pt x="0" y="0"/>
                </a:moveTo>
                <a:lnTo>
                  <a:pt x="0" y="163080"/>
                </a:lnTo>
              </a:path>
            </a:pathLst>
          </a:custGeom>
          <a:ln w="41562">
            <a:solidFill>
              <a:srgbClr val="231F20"/>
            </a:solidFill>
          </a:ln>
        </p:spPr>
        <p:txBody>
          <a:bodyPr wrap="square" lIns="0" tIns="0" rIns="0" bIns="0" rtlCol="0"/>
          <a:lstStyle/>
          <a:p>
            <a:endParaRPr/>
          </a:p>
        </p:txBody>
      </p:sp>
      <p:sp>
        <p:nvSpPr>
          <p:cNvPr id="261" name="object 261"/>
          <p:cNvSpPr/>
          <p:nvPr/>
        </p:nvSpPr>
        <p:spPr>
          <a:xfrm>
            <a:off x="7604366" y="5307457"/>
            <a:ext cx="0" cy="155575"/>
          </a:xfrm>
          <a:custGeom>
            <a:avLst/>
            <a:gdLst/>
            <a:ahLst/>
            <a:cxnLst/>
            <a:rect l="l" t="t" r="r" b="b"/>
            <a:pathLst>
              <a:path h="155575">
                <a:moveTo>
                  <a:pt x="0" y="0"/>
                </a:moveTo>
                <a:lnTo>
                  <a:pt x="0" y="155536"/>
                </a:lnTo>
              </a:path>
            </a:pathLst>
          </a:custGeom>
          <a:ln w="5537">
            <a:solidFill>
              <a:srgbClr val="231F20"/>
            </a:solidFill>
          </a:ln>
        </p:spPr>
        <p:txBody>
          <a:bodyPr wrap="square" lIns="0" tIns="0" rIns="0" bIns="0" rtlCol="0"/>
          <a:lstStyle/>
          <a:p>
            <a:endParaRPr/>
          </a:p>
        </p:txBody>
      </p:sp>
      <p:sp>
        <p:nvSpPr>
          <p:cNvPr id="262" name="object 262"/>
          <p:cNvSpPr/>
          <p:nvPr/>
        </p:nvSpPr>
        <p:spPr>
          <a:xfrm>
            <a:off x="6942201" y="4601781"/>
            <a:ext cx="1277620" cy="770255"/>
          </a:xfrm>
          <a:custGeom>
            <a:avLst/>
            <a:gdLst/>
            <a:ahLst/>
            <a:cxnLst/>
            <a:rect l="l" t="t" r="r" b="b"/>
            <a:pathLst>
              <a:path w="1277620" h="770254">
                <a:moveTo>
                  <a:pt x="1232814" y="0"/>
                </a:moveTo>
                <a:lnTo>
                  <a:pt x="38874" y="0"/>
                </a:lnTo>
                <a:lnTo>
                  <a:pt x="23424" y="2984"/>
                </a:lnTo>
                <a:lnTo>
                  <a:pt x="11102" y="11236"/>
                </a:lnTo>
                <a:lnTo>
                  <a:pt x="2948" y="23702"/>
                </a:lnTo>
                <a:lnTo>
                  <a:pt x="0" y="39331"/>
                </a:lnTo>
                <a:lnTo>
                  <a:pt x="0" y="724776"/>
                </a:lnTo>
                <a:lnTo>
                  <a:pt x="2948" y="743650"/>
                </a:lnTo>
                <a:lnTo>
                  <a:pt x="11102" y="757783"/>
                </a:lnTo>
                <a:lnTo>
                  <a:pt x="23424" y="766649"/>
                </a:lnTo>
                <a:lnTo>
                  <a:pt x="38874" y="769721"/>
                </a:lnTo>
                <a:lnTo>
                  <a:pt x="1232814" y="769721"/>
                </a:lnTo>
                <a:lnTo>
                  <a:pt x="1249126" y="766649"/>
                </a:lnTo>
                <a:lnTo>
                  <a:pt x="1263356" y="757783"/>
                </a:lnTo>
                <a:lnTo>
                  <a:pt x="1273421" y="743650"/>
                </a:lnTo>
                <a:lnTo>
                  <a:pt x="1277239" y="724776"/>
                </a:lnTo>
                <a:lnTo>
                  <a:pt x="1277239" y="702297"/>
                </a:lnTo>
                <a:lnTo>
                  <a:pt x="33312" y="702297"/>
                </a:lnTo>
                <a:lnTo>
                  <a:pt x="33312" y="33718"/>
                </a:lnTo>
                <a:lnTo>
                  <a:pt x="1275867" y="33718"/>
                </a:lnTo>
                <a:lnTo>
                  <a:pt x="1273421" y="23702"/>
                </a:lnTo>
                <a:lnTo>
                  <a:pt x="1263356" y="11236"/>
                </a:lnTo>
                <a:lnTo>
                  <a:pt x="1249126" y="2984"/>
                </a:lnTo>
                <a:lnTo>
                  <a:pt x="1232814" y="0"/>
                </a:lnTo>
                <a:close/>
              </a:path>
              <a:path w="1277620" h="770254">
                <a:moveTo>
                  <a:pt x="1275867" y="33718"/>
                </a:moveTo>
                <a:lnTo>
                  <a:pt x="1238364" y="33718"/>
                </a:lnTo>
                <a:lnTo>
                  <a:pt x="1238364" y="702297"/>
                </a:lnTo>
                <a:lnTo>
                  <a:pt x="1277239" y="702297"/>
                </a:lnTo>
                <a:lnTo>
                  <a:pt x="1277239" y="39331"/>
                </a:lnTo>
                <a:lnTo>
                  <a:pt x="1275867" y="33718"/>
                </a:lnTo>
                <a:close/>
              </a:path>
            </a:pathLst>
          </a:custGeom>
          <a:solidFill>
            <a:srgbClr val="333333"/>
          </a:solidFill>
        </p:spPr>
        <p:txBody>
          <a:bodyPr wrap="square" lIns="0" tIns="0" rIns="0" bIns="0" rtlCol="0"/>
          <a:lstStyle/>
          <a:p>
            <a:endParaRPr/>
          </a:p>
        </p:txBody>
      </p:sp>
      <p:sp>
        <p:nvSpPr>
          <p:cNvPr id="263" name="object 263"/>
          <p:cNvSpPr/>
          <p:nvPr/>
        </p:nvSpPr>
        <p:spPr>
          <a:xfrm>
            <a:off x="6975449" y="4635009"/>
            <a:ext cx="1207770" cy="672465"/>
          </a:xfrm>
          <a:custGeom>
            <a:avLst/>
            <a:gdLst/>
            <a:ahLst/>
            <a:cxnLst/>
            <a:rect l="l" t="t" r="r" b="b"/>
            <a:pathLst>
              <a:path w="1207770" h="672464">
                <a:moveTo>
                  <a:pt x="0" y="672447"/>
                </a:moveTo>
                <a:lnTo>
                  <a:pt x="1207623" y="672447"/>
                </a:lnTo>
                <a:lnTo>
                  <a:pt x="1207623" y="0"/>
                </a:lnTo>
                <a:lnTo>
                  <a:pt x="0" y="0"/>
                </a:lnTo>
                <a:lnTo>
                  <a:pt x="0" y="672447"/>
                </a:lnTo>
                <a:close/>
              </a:path>
            </a:pathLst>
          </a:custGeom>
          <a:solidFill>
            <a:srgbClr val="004F8E"/>
          </a:solidFill>
        </p:spPr>
        <p:txBody>
          <a:bodyPr wrap="square" lIns="0" tIns="0" rIns="0" bIns="0" rtlCol="0"/>
          <a:lstStyle/>
          <a:p>
            <a:endParaRPr/>
          </a:p>
        </p:txBody>
      </p:sp>
      <p:sp>
        <p:nvSpPr>
          <p:cNvPr id="264" name="object 264"/>
          <p:cNvSpPr txBox="1"/>
          <p:nvPr/>
        </p:nvSpPr>
        <p:spPr>
          <a:xfrm>
            <a:off x="7075487" y="4649245"/>
            <a:ext cx="824865" cy="66040"/>
          </a:xfrm>
          <a:prstGeom prst="rect">
            <a:avLst/>
          </a:prstGeom>
        </p:spPr>
        <p:txBody>
          <a:bodyPr vert="horz" wrap="square" lIns="0" tIns="13970" rIns="0" bIns="0" rtlCol="0">
            <a:spAutoFit/>
          </a:bodyPr>
          <a:lstStyle/>
          <a:p>
            <a:pPr>
              <a:lnSpc>
                <a:spcPct val="100000"/>
              </a:lnSpc>
              <a:spcBef>
                <a:spcPts val="110"/>
              </a:spcBef>
              <a:tabLst>
                <a:tab pos="811530" algn="l"/>
              </a:tabLst>
            </a:pPr>
            <a:r>
              <a:rPr sz="250" dirty="0">
                <a:solidFill>
                  <a:srgbClr val="BFBFBF"/>
                </a:solidFill>
                <a:latin typeface="Times New Roman"/>
                <a:cs typeface="Times New Roman"/>
              </a:rPr>
              <a:t>    </a:t>
            </a:r>
            <a:r>
              <a:rPr sz="250" spc="25" dirty="0">
                <a:solidFill>
                  <a:srgbClr val="BFBFBF"/>
                </a:solidFill>
                <a:latin typeface="Times New Roman"/>
                <a:cs typeface="Times New Roman"/>
              </a:rPr>
              <a:t> </a:t>
            </a:r>
            <a:r>
              <a:rPr sz="250" spc="-30" dirty="0">
                <a:solidFill>
                  <a:srgbClr val="BFBFBF"/>
                </a:solidFill>
                <a:latin typeface="Arial Black"/>
                <a:cs typeface="Arial Black"/>
              </a:rPr>
              <a:t>Search </a:t>
            </a:r>
            <a:r>
              <a:rPr sz="250" spc="-20" dirty="0">
                <a:solidFill>
                  <a:srgbClr val="BFBFBF"/>
                </a:solidFill>
                <a:latin typeface="Arial Black"/>
                <a:cs typeface="Arial Black"/>
              </a:rPr>
              <a:t>online</a:t>
            </a:r>
            <a:r>
              <a:rPr sz="250" spc="-10" dirty="0">
                <a:solidFill>
                  <a:srgbClr val="BFBFBF"/>
                </a:solidFill>
                <a:latin typeface="Arial Black"/>
                <a:cs typeface="Arial Black"/>
              </a:rPr>
              <a:t> </a:t>
            </a:r>
            <a:r>
              <a:rPr sz="250" spc="-25" dirty="0">
                <a:solidFill>
                  <a:srgbClr val="BFBFBF"/>
                </a:solidFill>
                <a:latin typeface="Arial Black"/>
                <a:cs typeface="Arial Black"/>
              </a:rPr>
              <a:t>documents	</a:t>
            </a:r>
            <a:endParaRPr sz="250">
              <a:latin typeface="Arial Black"/>
              <a:cs typeface="Arial Black"/>
            </a:endParaRPr>
          </a:p>
        </p:txBody>
      </p:sp>
      <p:sp>
        <p:nvSpPr>
          <p:cNvPr id="265" name="object 265"/>
          <p:cNvSpPr/>
          <p:nvPr/>
        </p:nvSpPr>
        <p:spPr>
          <a:xfrm>
            <a:off x="7844329" y="4673346"/>
            <a:ext cx="33655" cy="33655"/>
          </a:xfrm>
          <a:custGeom>
            <a:avLst/>
            <a:gdLst/>
            <a:ahLst/>
            <a:cxnLst/>
            <a:rect l="l" t="t" r="r" b="b"/>
            <a:pathLst>
              <a:path w="33654" h="33654">
                <a:moveTo>
                  <a:pt x="20792" y="19151"/>
                </a:moveTo>
                <a:lnTo>
                  <a:pt x="17477" y="19151"/>
                </a:lnTo>
                <a:lnTo>
                  <a:pt x="19687" y="21374"/>
                </a:lnTo>
                <a:lnTo>
                  <a:pt x="19789" y="23063"/>
                </a:lnTo>
                <a:lnTo>
                  <a:pt x="30292" y="33210"/>
                </a:lnTo>
                <a:lnTo>
                  <a:pt x="30736" y="33210"/>
                </a:lnTo>
                <a:lnTo>
                  <a:pt x="33124" y="31153"/>
                </a:lnTo>
                <a:lnTo>
                  <a:pt x="33098" y="30048"/>
                </a:lnTo>
                <a:lnTo>
                  <a:pt x="32921" y="29476"/>
                </a:lnTo>
                <a:lnTo>
                  <a:pt x="32794" y="29197"/>
                </a:lnTo>
                <a:lnTo>
                  <a:pt x="32603" y="28994"/>
                </a:lnTo>
                <a:lnTo>
                  <a:pt x="32400" y="28727"/>
                </a:lnTo>
                <a:lnTo>
                  <a:pt x="24272" y="20599"/>
                </a:lnTo>
                <a:lnTo>
                  <a:pt x="23700" y="20154"/>
                </a:lnTo>
                <a:lnTo>
                  <a:pt x="23396" y="20027"/>
                </a:lnTo>
                <a:lnTo>
                  <a:pt x="22915" y="19900"/>
                </a:lnTo>
                <a:lnTo>
                  <a:pt x="21618" y="19900"/>
                </a:lnTo>
                <a:lnTo>
                  <a:pt x="21440" y="19799"/>
                </a:lnTo>
                <a:lnTo>
                  <a:pt x="20792" y="19151"/>
                </a:lnTo>
                <a:close/>
              </a:path>
              <a:path w="33654" h="33654">
                <a:moveTo>
                  <a:pt x="10391" y="0"/>
                </a:moveTo>
                <a:lnTo>
                  <a:pt x="8829" y="126"/>
                </a:lnTo>
                <a:lnTo>
                  <a:pt x="7254" y="520"/>
                </a:lnTo>
                <a:lnTo>
                  <a:pt x="6771" y="749"/>
                </a:lnTo>
                <a:lnTo>
                  <a:pt x="6251" y="901"/>
                </a:lnTo>
                <a:lnTo>
                  <a:pt x="0" y="11429"/>
                </a:lnTo>
                <a:lnTo>
                  <a:pt x="196" y="12801"/>
                </a:lnTo>
                <a:lnTo>
                  <a:pt x="10556" y="21374"/>
                </a:lnTo>
                <a:lnTo>
                  <a:pt x="12512" y="21247"/>
                </a:lnTo>
                <a:lnTo>
                  <a:pt x="17160" y="19151"/>
                </a:lnTo>
                <a:lnTo>
                  <a:pt x="20792" y="19151"/>
                </a:lnTo>
                <a:lnTo>
                  <a:pt x="10607" y="19049"/>
                </a:lnTo>
                <a:lnTo>
                  <a:pt x="9832" y="19024"/>
                </a:lnTo>
                <a:lnTo>
                  <a:pt x="2335" y="11849"/>
                </a:lnTo>
                <a:lnTo>
                  <a:pt x="2400" y="9042"/>
                </a:lnTo>
                <a:lnTo>
                  <a:pt x="10607" y="2222"/>
                </a:lnTo>
                <a:lnTo>
                  <a:pt x="17128" y="2222"/>
                </a:lnTo>
                <a:lnTo>
                  <a:pt x="16423" y="1701"/>
                </a:lnTo>
                <a:lnTo>
                  <a:pt x="15953" y="1447"/>
                </a:lnTo>
                <a:lnTo>
                  <a:pt x="15471" y="1155"/>
                </a:lnTo>
                <a:lnTo>
                  <a:pt x="15001" y="901"/>
                </a:lnTo>
                <a:lnTo>
                  <a:pt x="14518" y="749"/>
                </a:lnTo>
                <a:lnTo>
                  <a:pt x="13998" y="520"/>
                </a:lnTo>
                <a:lnTo>
                  <a:pt x="12994" y="266"/>
                </a:lnTo>
                <a:lnTo>
                  <a:pt x="11940" y="76"/>
                </a:lnTo>
                <a:lnTo>
                  <a:pt x="11420" y="25"/>
                </a:lnTo>
                <a:lnTo>
                  <a:pt x="10391" y="0"/>
                </a:lnTo>
                <a:close/>
              </a:path>
              <a:path w="33654" h="33654">
                <a:moveTo>
                  <a:pt x="22723" y="19850"/>
                </a:moveTo>
                <a:lnTo>
                  <a:pt x="22138" y="19850"/>
                </a:lnTo>
                <a:lnTo>
                  <a:pt x="21821" y="19900"/>
                </a:lnTo>
                <a:lnTo>
                  <a:pt x="22915" y="19900"/>
                </a:lnTo>
                <a:lnTo>
                  <a:pt x="22723" y="19850"/>
                </a:lnTo>
                <a:close/>
              </a:path>
              <a:path w="33654" h="33654">
                <a:moveTo>
                  <a:pt x="17128" y="2222"/>
                </a:moveTo>
                <a:lnTo>
                  <a:pt x="10607" y="2222"/>
                </a:lnTo>
                <a:lnTo>
                  <a:pt x="11420" y="2273"/>
                </a:lnTo>
                <a:lnTo>
                  <a:pt x="12220" y="2400"/>
                </a:lnTo>
                <a:lnTo>
                  <a:pt x="18989" y="11429"/>
                </a:lnTo>
                <a:lnTo>
                  <a:pt x="18862" y="12230"/>
                </a:lnTo>
                <a:lnTo>
                  <a:pt x="10607" y="19049"/>
                </a:lnTo>
                <a:lnTo>
                  <a:pt x="20691" y="19049"/>
                </a:lnTo>
                <a:lnTo>
                  <a:pt x="19357" y="17716"/>
                </a:lnTo>
                <a:lnTo>
                  <a:pt x="19277" y="17195"/>
                </a:lnTo>
                <a:lnTo>
                  <a:pt x="20009" y="15963"/>
                </a:lnTo>
                <a:lnTo>
                  <a:pt x="20259" y="15506"/>
                </a:lnTo>
                <a:lnTo>
                  <a:pt x="21285" y="11429"/>
                </a:lnTo>
                <a:lnTo>
                  <a:pt x="21186" y="9042"/>
                </a:lnTo>
                <a:lnTo>
                  <a:pt x="17703" y="2705"/>
                </a:lnTo>
                <a:lnTo>
                  <a:pt x="17128" y="2222"/>
                </a:lnTo>
                <a:close/>
              </a:path>
            </a:pathLst>
          </a:custGeom>
          <a:solidFill>
            <a:srgbClr val="3A96DD"/>
          </a:solidFill>
        </p:spPr>
        <p:txBody>
          <a:bodyPr wrap="square" lIns="0" tIns="0" rIns="0" bIns="0" rtlCol="0"/>
          <a:lstStyle/>
          <a:p>
            <a:endParaRPr/>
          </a:p>
        </p:txBody>
      </p:sp>
      <p:sp>
        <p:nvSpPr>
          <p:cNvPr id="266" name="object 266"/>
          <p:cNvSpPr/>
          <p:nvPr/>
        </p:nvSpPr>
        <p:spPr>
          <a:xfrm>
            <a:off x="7077595" y="5025346"/>
            <a:ext cx="307340" cy="231775"/>
          </a:xfrm>
          <a:custGeom>
            <a:avLst/>
            <a:gdLst/>
            <a:ahLst/>
            <a:cxnLst/>
            <a:rect l="l" t="t" r="r" b="b"/>
            <a:pathLst>
              <a:path w="307340" h="231775">
                <a:moveTo>
                  <a:pt x="0" y="231195"/>
                </a:moveTo>
                <a:lnTo>
                  <a:pt x="307201" y="231195"/>
                </a:lnTo>
                <a:lnTo>
                  <a:pt x="307201" y="0"/>
                </a:lnTo>
                <a:lnTo>
                  <a:pt x="0" y="0"/>
                </a:lnTo>
                <a:lnTo>
                  <a:pt x="0" y="231195"/>
                </a:lnTo>
                <a:close/>
              </a:path>
            </a:pathLst>
          </a:custGeom>
          <a:solidFill>
            <a:srgbClr val="3A96DD"/>
          </a:solidFill>
        </p:spPr>
        <p:txBody>
          <a:bodyPr wrap="square" lIns="0" tIns="0" rIns="0" bIns="0" rtlCol="0"/>
          <a:lstStyle/>
          <a:p>
            <a:endParaRPr/>
          </a:p>
        </p:txBody>
      </p:sp>
      <p:sp>
        <p:nvSpPr>
          <p:cNvPr id="267" name="object 267"/>
          <p:cNvSpPr/>
          <p:nvPr/>
        </p:nvSpPr>
        <p:spPr>
          <a:xfrm>
            <a:off x="7094525" y="5183213"/>
            <a:ext cx="275701" cy="44145"/>
          </a:xfrm>
          <a:prstGeom prst="rect">
            <a:avLst/>
          </a:prstGeom>
          <a:blipFill>
            <a:blip r:embed="rId5" cstate="print"/>
            <a:stretch>
              <a:fillRect/>
            </a:stretch>
          </a:blipFill>
        </p:spPr>
        <p:txBody>
          <a:bodyPr wrap="square" lIns="0" tIns="0" rIns="0" bIns="0" rtlCol="0"/>
          <a:lstStyle/>
          <a:p>
            <a:endParaRPr/>
          </a:p>
        </p:txBody>
      </p:sp>
      <p:sp>
        <p:nvSpPr>
          <p:cNvPr id="268" name="object 268"/>
          <p:cNvSpPr/>
          <p:nvPr/>
        </p:nvSpPr>
        <p:spPr>
          <a:xfrm>
            <a:off x="7077595" y="4759421"/>
            <a:ext cx="307340" cy="231775"/>
          </a:xfrm>
          <a:custGeom>
            <a:avLst/>
            <a:gdLst/>
            <a:ahLst/>
            <a:cxnLst/>
            <a:rect l="l" t="t" r="r" b="b"/>
            <a:pathLst>
              <a:path w="307340" h="231775">
                <a:moveTo>
                  <a:pt x="0" y="231195"/>
                </a:moveTo>
                <a:lnTo>
                  <a:pt x="307201" y="231195"/>
                </a:lnTo>
                <a:lnTo>
                  <a:pt x="307201" y="0"/>
                </a:lnTo>
                <a:lnTo>
                  <a:pt x="0" y="0"/>
                </a:lnTo>
                <a:lnTo>
                  <a:pt x="0" y="231195"/>
                </a:lnTo>
                <a:close/>
              </a:path>
            </a:pathLst>
          </a:custGeom>
          <a:solidFill>
            <a:srgbClr val="18629F"/>
          </a:solidFill>
        </p:spPr>
        <p:txBody>
          <a:bodyPr wrap="square" lIns="0" tIns="0" rIns="0" bIns="0" rtlCol="0"/>
          <a:lstStyle/>
          <a:p>
            <a:endParaRPr/>
          </a:p>
        </p:txBody>
      </p:sp>
      <p:sp>
        <p:nvSpPr>
          <p:cNvPr id="269" name="object 269"/>
          <p:cNvSpPr/>
          <p:nvPr/>
        </p:nvSpPr>
        <p:spPr>
          <a:xfrm>
            <a:off x="7424813" y="4759421"/>
            <a:ext cx="307340" cy="231775"/>
          </a:xfrm>
          <a:custGeom>
            <a:avLst/>
            <a:gdLst/>
            <a:ahLst/>
            <a:cxnLst/>
            <a:rect l="l" t="t" r="r" b="b"/>
            <a:pathLst>
              <a:path w="307340" h="231775">
                <a:moveTo>
                  <a:pt x="0" y="231195"/>
                </a:moveTo>
                <a:lnTo>
                  <a:pt x="307201" y="231195"/>
                </a:lnTo>
                <a:lnTo>
                  <a:pt x="307201" y="0"/>
                </a:lnTo>
                <a:lnTo>
                  <a:pt x="0" y="0"/>
                </a:lnTo>
                <a:lnTo>
                  <a:pt x="0" y="231195"/>
                </a:lnTo>
                <a:close/>
              </a:path>
            </a:pathLst>
          </a:custGeom>
          <a:solidFill>
            <a:srgbClr val="18629F"/>
          </a:solidFill>
        </p:spPr>
        <p:txBody>
          <a:bodyPr wrap="square" lIns="0" tIns="0" rIns="0" bIns="0" rtlCol="0"/>
          <a:lstStyle/>
          <a:p>
            <a:endParaRPr/>
          </a:p>
        </p:txBody>
      </p:sp>
      <p:sp>
        <p:nvSpPr>
          <p:cNvPr id="270" name="object 270"/>
          <p:cNvSpPr/>
          <p:nvPr/>
        </p:nvSpPr>
        <p:spPr>
          <a:xfrm>
            <a:off x="7773720" y="4759421"/>
            <a:ext cx="307340" cy="231775"/>
          </a:xfrm>
          <a:custGeom>
            <a:avLst/>
            <a:gdLst/>
            <a:ahLst/>
            <a:cxnLst/>
            <a:rect l="l" t="t" r="r" b="b"/>
            <a:pathLst>
              <a:path w="307340" h="231775">
                <a:moveTo>
                  <a:pt x="0" y="231195"/>
                </a:moveTo>
                <a:lnTo>
                  <a:pt x="307201" y="231195"/>
                </a:lnTo>
                <a:lnTo>
                  <a:pt x="307201" y="0"/>
                </a:lnTo>
                <a:lnTo>
                  <a:pt x="0" y="0"/>
                </a:lnTo>
                <a:lnTo>
                  <a:pt x="0" y="231195"/>
                </a:lnTo>
                <a:close/>
              </a:path>
            </a:pathLst>
          </a:custGeom>
          <a:solidFill>
            <a:srgbClr val="18629F"/>
          </a:solidFill>
        </p:spPr>
        <p:txBody>
          <a:bodyPr wrap="square" lIns="0" tIns="0" rIns="0" bIns="0" rtlCol="0"/>
          <a:lstStyle/>
          <a:p>
            <a:endParaRPr/>
          </a:p>
        </p:txBody>
      </p:sp>
      <p:sp>
        <p:nvSpPr>
          <p:cNvPr id="271" name="object 271"/>
          <p:cNvSpPr/>
          <p:nvPr/>
        </p:nvSpPr>
        <p:spPr>
          <a:xfrm>
            <a:off x="7424813" y="5025346"/>
            <a:ext cx="307340" cy="231775"/>
          </a:xfrm>
          <a:custGeom>
            <a:avLst/>
            <a:gdLst/>
            <a:ahLst/>
            <a:cxnLst/>
            <a:rect l="l" t="t" r="r" b="b"/>
            <a:pathLst>
              <a:path w="307340" h="231775">
                <a:moveTo>
                  <a:pt x="0" y="231195"/>
                </a:moveTo>
                <a:lnTo>
                  <a:pt x="307201" y="231195"/>
                </a:lnTo>
                <a:lnTo>
                  <a:pt x="307201" y="0"/>
                </a:lnTo>
                <a:lnTo>
                  <a:pt x="0" y="0"/>
                </a:lnTo>
                <a:lnTo>
                  <a:pt x="0" y="231195"/>
                </a:lnTo>
                <a:close/>
              </a:path>
            </a:pathLst>
          </a:custGeom>
          <a:solidFill>
            <a:srgbClr val="18629F"/>
          </a:solidFill>
        </p:spPr>
        <p:txBody>
          <a:bodyPr wrap="square" lIns="0" tIns="0" rIns="0" bIns="0" rtlCol="0"/>
          <a:lstStyle/>
          <a:p>
            <a:endParaRPr/>
          </a:p>
        </p:txBody>
      </p:sp>
      <p:sp>
        <p:nvSpPr>
          <p:cNvPr id="272" name="object 272"/>
          <p:cNvSpPr/>
          <p:nvPr/>
        </p:nvSpPr>
        <p:spPr>
          <a:xfrm>
            <a:off x="7772044" y="5025346"/>
            <a:ext cx="307340" cy="231775"/>
          </a:xfrm>
          <a:custGeom>
            <a:avLst/>
            <a:gdLst/>
            <a:ahLst/>
            <a:cxnLst/>
            <a:rect l="l" t="t" r="r" b="b"/>
            <a:pathLst>
              <a:path w="307340" h="231775">
                <a:moveTo>
                  <a:pt x="0" y="231195"/>
                </a:moveTo>
                <a:lnTo>
                  <a:pt x="307201" y="231195"/>
                </a:lnTo>
                <a:lnTo>
                  <a:pt x="307201" y="0"/>
                </a:lnTo>
                <a:lnTo>
                  <a:pt x="0" y="0"/>
                </a:lnTo>
                <a:lnTo>
                  <a:pt x="0" y="231195"/>
                </a:lnTo>
                <a:close/>
              </a:path>
            </a:pathLst>
          </a:custGeom>
          <a:solidFill>
            <a:srgbClr val="18629F"/>
          </a:solidFill>
        </p:spPr>
        <p:txBody>
          <a:bodyPr wrap="square" lIns="0" tIns="0" rIns="0" bIns="0" rtlCol="0"/>
          <a:lstStyle/>
          <a:p>
            <a:endParaRPr/>
          </a:p>
        </p:txBody>
      </p:sp>
      <p:sp>
        <p:nvSpPr>
          <p:cNvPr id="273" name="object 273"/>
          <p:cNvSpPr/>
          <p:nvPr/>
        </p:nvSpPr>
        <p:spPr>
          <a:xfrm>
            <a:off x="7168895" y="5049011"/>
            <a:ext cx="124968" cy="134112"/>
          </a:xfrm>
          <a:prstGeom prst="rect">
            <a:avLst/>
          </a:prstGeom>
          <a:blipFill>
            <a:blip r:embed="rId6" cstate="print"/>
            <a:stretch>
              <a:fillRect/>
            </a:stretch>
          </a:blipFill>
        </p:spPr>
        <p:txBody>
          <a:bodyPr wrap="square" lIns="0" tIns="0" rIns="0" bIns="0" rtlCol="0"/>
          <a:lstStyle/>
          <a:p>
            <a:endParaRPr/>
          </a:p>
        </p:txBody>
      </p:sp>
      <p:sp>
        <p:nvSpPr>
          <p:cNvPr id="274" name="object 274"/>
          <p:cNvSpPr/>
          <p:nvPr/>
        </p:nvSpPr>
        <p:spPr>
          <a:xfrm>
            <a:off x="7878609" y="5188102"/>
            <a:ext cx="94081" cy="34366"/>
          </a:xfrm>
          <a:prstGeom prst="rect">
            <a:avLst/>
          </a:prstGeom>
          <a:blipFill>
            <a:blip r:embed="rId7" cstate="print"/>
            <a:stretch>
              <a:fillRect/>
            </a:stretch>
          </a:blipFill>
        </p:spPr>
        <p:txBody>
          <a:bodyPr wrap="square" lIns="0" tIns="0" rIns="0" bIns="0" rtlCol="0"/>
          <a:lstStyle/>
          <a:p>
            <a:endParaRPr/>
          </a:p>
        </p:txBody>
      </p:sp>
      <p:sp>
        <p:nvSpPr>
          <p:cNvPr id="275" name="object 275"/>
          <p:cNvSpPr/>
          <p:nvPr/>
        </p:nvSpPr>
        <p:spPr>
          <a:xfrm>
            <a:off x="7842033" y="4814315"/>
            <a:ext cx="169722" cy="141706"/>
          </a:xfrm>
          <a:prstGeom prst="rect">
            <a:avLst/>
          </a:prstGeom>
          <a:blipFill>
            <a:blip r:embed="rId8" cstate="print"/>
            <a:stretch>
              <a:fillRect/>
            </a:stretch>
          </a:blipFill>
        </p:spPr>
        <p:txBody>
          <a:bodyPr wrap="square" lIns="0" tIns="0" rIns="0" bIns="0" rtlCol="0"/>
          <a:lstStyle/>
          <a:p>
            <a:endParaRPr/>
          </a:p>
        </p:txBody>
      </p:sp>
      <p:sp>
        <p:nvSpPr>
          <p:cNvPr id="276" name="object 276"/>
          <p:cNvSpPr/>
          <p:nvPr/>
        </p:nvSpPr>
        <p:spPr>
          <a:xfrm>
            <a:off x="7872641" y="5063680"/>
            <a:ext cx="106006" cy="92913"/>
          </a:xfrm>
          <a:prstGeom prst="rect">
            <a:avLst/>
          </a:prstGeom>
          <a:blipFill>
            <a:blip r:embed="rId9" cstate="print"/>
            <a:stretch>
              <a:fillRect/>
            </a:stretch>
          </a:blipFill>
        </p:spPr>
        <p:txBody>
          <a:bodyPr wrap="square" lIns="0" tIns="0" rIns="0" bIns="0" rtlCol="0"/>
          <a:lstStyle/>
          <a:p>
            <a:endParaRPr/>
          </a:p>
        </p:txBody>
      </p:sp>
      <p:sp>
        <p:nvSpPr>
          <p:cNvPr id="277" name="object 277"/>
          <p:cNvSpPr/>
          <p:nvPr/>
        </p:nvSpPr>
        <p:spPr>
          <a:xfrm>
            <a:off x="7171943" y="4786884"/>
            <a:ext cx="121920" cy="112775"/>
          </a:xfrm>
          <a:prstGeom prst="rect">
            <a:avLst/>
          </a:prstGeom>
          <a:blipFill>
            <a:blip r:embed="rId10" cstate="print"/>
            <a:stretch>
              <a:fillRect/>
            </a:stretch>
          </a:blipFill>
        </p:spPr>
        <p:txBody>
          <a:bodyPr wrap="square" lIns="0" tIns="0" rIns="0" bIns="0" rtlCol="0"/>
          <a:lstStyle/>
          <a:p>
            <a:endParaRPr/>
          </a:p>
        </p:txBody>
      </p:sp>
      <p:sp>
        <p:nvSpPr>
          <p:cNvPr id="278" name="object 278"/>
          <p:cNvSpPr/>
          <p:nvPr/>
        </p:nvSpPr>
        <p:spPr>
          <a:xfrm>
            <a:off x="7191946" y="4921668"/>
            <a:ext cx="79654" cy="34353"/>
          </a:xfrm>
          <a:prstGeom prst="rect">
            <a:avLst/>
          </a:prstGeom>
          <a:blipFill>
            <a:blip r:embed="rId11" cstate="print"/>
            <a:stretch>
              <a:fillRect/>
            </a:stretch>
          </a:blipFill>
        </p:spPr>
        <p:txBody>
          <a:bodyPr wrap="square" lIns="0" tIns="0" rIns="0" bIns="0" rtlCol="0"/>
          <a:lstStyle/>
          <a:p>
            <a:endParaRPr/>
          </a:p>
        </p:txBody>
      </p:sp>
      <p:sp>
        <p:nvSpPr>
          <p:cNvPr id="279" name="object 279"/>
          <p:cNvSpPr/>
          <p:nvPr/>
        </p:nvSpPr>
        <p:spPr>
          <a:xfrm>
            <a:off x="7519263" y="5063680"/>
            <a:ext cx="118300" cy="104228"/>
          </a:xfrm>
          <a:prstGeom prst="rect">
            <a:avLst/>
          </a:prstGeom>
          <a:blipFill>
            <a:blip r:embed="rId12" cstate="print"/>
            <a:stretch>
              <a:fillRect/>
            </a:stretch>
          </a:blipFill>
        </p:spPr>
        <p:txBody>
          <a:bodyPr wrap="square" lIns="0" tIns="0" rIns="0" bIns="0" rtlCol="0"/>
          <a:lstStyle/>
          <a:p>
            <a:endParaRPr/>
          </a:p>
        </p:txBody>
      </p:sp>
      <p:sp>
        <p:nvSpPr>
          <p:cNvPr id="280" name="object 280"/>
          <p:cNvSpPr/>
          <p:nvPr/>
        </p:nvSpPr>
        <p:spPr>
          <a:xfrm>
            <a:off x="7521994" y="5188102"/>
            <a:ext cx="109220" cy="34366"/>
          </a:xfrm>
          <a:prstGeom prst="rect">
            <a:avLst/>
          </a:prstGeom>
          <a:blipFill>
            <a:blip r:embed="rId13" cstate="print"/>
            <a:stretch>
              <a:fillRect/>
            </a:stretch>
          </a:blipFill>
        </p:spPr>
        <p:txBody>
          <a:bodyPr wrap="square" lIns="0" tIns="0" rIns="0" bIns="0" rtlCol="0"/>
          <a:lstStyle/>
          <a:p>
            <a:endParaRPr/>
          </a:p>
        </p:txBody>
      </p:sp>
      <p:sp>
        <p:nvSpPr>
          <p:cNvPr id="281" name="object 281"/>
          <p:cNvSpPr/>
          <p:nvPr/>
        </p:nvSpPr>
        <p:spPr>
          <a:xfrm>
            <a:off x="7525524" y="4800714"/>
            <a:ext cx="105790" cy="97497"/>
          </a:xfrm>
          <a:prstGeom prst="rect">
            <a:avLst/>
          </a:prstGeom>
          <a:blipFill>
            <a:blip r:embed="rId14" cstate="print"/>
            <a:stretch>
              <a:fillRect/>
            </a:stretch>
          </a:blipFill>
        </p:spPr>
        <p:txBody>
          <a:bodyPr wrap="square" lIns="0" tIns="0" rIns="0" bIns="0" rtlCol="0"/>
          <a:lstStyle/>
          <a:p>
            <a:endParaRPr/>
          </a:p>
        </p:txBody>
      </p:sp>
      <p:sp>
        <p:nvSpPr>
          <p:cNvPr id="282" name="object 282"/>
          <p:cNvSpPr/>
          <p:nvPr/>
        </p:nvSpPr>
        <p:spPr>
          <a:xfrm>
            <a:off x="7490320" y="4921668"/>
            <a:ext cx="178041" cy="34353"/>
          </a:xfrm>
          <a:prstGeom prst="rect">
            <a:avLst/>
          </a:prstGeom>
          <a:blipFill>
            <a:blip r:embed="rId15" cstate="print"/>
            <a:stretch>
              <a:fillRect/>
            </a:stretch>
          </a:blipFill>
        </p:spPr>
        <p:txBody>
          <a:bodyPr wrap="square" lIns="0" tIns="0" rIns="0" bIns="0" rtlCol="0"/>
          <a:lstStyle/>
          <a:p>
            <a:endParaRPr/>
          </a:p>
        </p:txBody>
      </p:sp>
      <p:sp>
        <p:nvSpPr>
          <p:cNvPr id="283" name="object 283"/>
          <p:cNvSpPr/>
          <p:nvPr/>
        </p:nvSpPr>
        <p:spPr>
          <a:xfrm>
            <a:off x="7445082" y="4698525"/>
            <a:ext cx="1534740" cy="2223655"/>
          </a:xfrm>
          <a:prstGeom prst="rect">
            <a:avLst/>
          </a:prstGeom>
          <a:blipFill>
            <a:blip r:embed="rId16" cstate="print"/>
            <a:stretch>
              <a:fillRect/>
            </a:stretch>
          </a:blipFill>
        </p:spPr>
        <p:txBody>
          <a:bodyPr wrap="square" lIns="0" tIns="0" rIns="0" bIns="0" rtlCol="0"/>
          <a:lstStyle/>
          <a:p>
            <a:endParaRPr/>
          </a:p>
        </p:txBody>
      </p:sp>
      <p:sp>
        <p:nvSpPr>
          <p:cNvPr id="284" name="object 284"/>
          <p:cNvSpPr txBox="1">
            <a:spLocks noGrp="1"/>
          </p:cNvSpPr>
          <p:nvPr>
            <p:ph type="sldNum" sz="quarter" idx="7"/>
          </p:nvPr>
        </p:nvSpPr>
        <p:spPr>
          <a:prstGeom prst="rect">
            <a:avLst/>
          </a:prstGeom>
        </p:spPr>
        <p:txBody>
          <a:bodyPr vert="horz" wrap="square" lIns="0" tIns="27305" rIns="0" bIns="0" rtlCol="0">
            <a:spAutoFit/>
          </a:bodyPr>
          <a:lstStyle/>
          <a:p>
            <a:pPr marL="25400">
              <a:lnSpc>
                <a:spcPct val="100000"/>
              </a:lnSpc>
              <a:spcBef>
                <a:spcPts val="215"/>
              </a:spcBef>
            </a:pPr>
            <a:fld id="{81D60167-4931-47E6-BA6A-407CBD079E47}" type="slidenum">
              <a:rPr spc="-120" dirty="0"/>
              <a:t>7</a:t>
            </a:fld>
            <a:endParaRPr spc="-120" dirty="0"/>
          </a:p>
        </p:txBody>
      </p:sp>
      <p:pic>
        <p:nvPicPr>
          <p:cNvPr id="285" name="Picture 284">
            <a:extLst>
              <a:ext uri="{FF2B5EF4-FFF2-40B4-BE49-F238E27FC236}">
                <a16:creationId xmlns:a16="http://schemas.microsoft.com/office/drawing/2014/main" id="{0D9D774E-F1E9-4039-8337-E1370E0EE819}"/>
              </a:ext>
            </a:extLst>
          </p:cNvPr>
          <p:cNvPicPr>
            <a:picLocks noChangeAspect="1"/>
          </p:cNvPicPr>
          <p:nvPr/>
        </p:nvPicPr>
        <p:blipFill>
          <a:blip r:embed="rId17"/>
          <a:stretch>
            <a:fillRect/>
          </a:stretch>
        </p:blipFill>
        <p:spPr>
          <a:xfrm>
            <a:off x="1752600" y="4599300"/>
            <a:ext cx="4004480" cy="215362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825033" y="602869"/>
            <a:ext cx="4312636" cy="359384"/>
          </a:xfrm>
          <a:prstGeom prst="rect">
            <a:avLst/>
          </a:prstGeom>
          <a:blipFill>
            <a:blip r:embed="rId2" cstate="print"/>
            <a:stretch>
              <a:fillRect/>
            </a:stretch>
          </a:blipFill>
        </p:spPr>
        <p:txBody>
          <a:bodyPr wrap="square" lIns="0" tIns="0" rIns="0" bIns="0" rtlCol="0"/>
          <a:lstStyle/>
          <a:p>
            <a:endParaRPr/>
          </a:p>
        </p:txBody>
      </p:sp>
      <p:sp>
        <p:nvSpPr>
          <p:cNvPr id="7" name="object 7"/>
          <p:cNvSpPr txBox="1"/>
          <p:nvPr/>
        </p:nvSpPr>
        <p:spPr>
          <a:xfrm>
            <a:off x="799523" y="5791200"/>
            <a:ext cx="8308975" cy="783933"/>
          </a:xfrm>
          <a:prstGeom prst="rect">
            <a:avLst/>
          </a:prstGeom>
        </p:spPr>
        <p:txBody>
          <a:bodyPr vert="horz" wrap="square" lIns="0" tIns="15240" rIns="0" bIns="0" rtlCol="0">
            <a:spAutoFit/>
          </a:bodyPr>
          <a:lstStyle/>
          <a:p>
            <a:pPr marL="12700">
              <a:lnSpc>
                <a:spcPct val="100000"/>
              </a:lnSpc>
              <a:spcBef>
                <a:spcPts val="120"/>
              </a:spcBef>
            </a:pPr>
            <a:r>
              <a:rPr sz="800" dirty="0">
                <a:solidFill>
                  <a:srgbClr val="505050"/>
                </a:solidFill>
                <a:latin typeface="Arial" panose="020B0604020202020204" pitchFamily="34" charset="0"/>
                <a:cs typeface="Arial" panose="020B0604020202020204" pitchFamily="34" charset="0"/>
              </a:rPr>
              <a:t>© 2018 Microsoft Corporation. All rights reserved.</a:t>
            </a:r>
            <a:endParaRPr sz="800" dirty="0">
              <a:latin typeface="Arial" panose="020B0604020202020204" pitchFamily="34" charset="0"/>
              <a:cs typeface="Arial" panose="020B0604020202020204" pitchFamily="34" charset="0"/>
            </a:endParaRPr>
          </a:p>
          <a:p>
            <a:pPr marL="12700">
              <a:lnSpc>
                <a:spcPct val="100000"/>
              </a:lnSpc>
              <a:spcBef>
                <a:spcPts val="575"/>
              </a:spcBef>
            </a:pPr>
            <a:r>
              <a:rPr sz="800" dirty="0">
                <a:solidFill>
                  <a:srgbClr val="505050"/>
                </a:solidFill>
                <a:latin typeface="Arial" panose="020B0604020202020204" pitchFamily="34" charset="0"/>
                <a:cs typeface="Arial" panose="020B0604020202020204" pitchFamily="34" charset="0"/>
              </a:rPr>
              <a:t>This document is provided “as-is”. Information and views expressed in this document, including URL and other Internet website references, may change without notice. You bear the risk of using it.</a:t>
            </a:r>
            <a:endParaRPr sz="800" dirty="0">
              <a:latin typeface="Arial" panose="020B0604020202020204" pitchFamily="34" charset="0"/>
              <a:cs typeface="Arial" panose="020B0604020202020204" pitchFamily="34" charset="0"/>
            </a:endParaRPr>
          </a:p>
          <a:p>
            <a:pPr marL="12700" marR="5080">
              <a:lnSpc>
                <a:spcPct val="102899"/>
              </a:lnSpc>
              <a:spcBef>
                <a:spcPts val="550"/>
              </a:spcBef>
            </a:pPr>
            <a:r>
              <a:rPr sz="800" dirty="0">
                <a:solidFill>
                  <a:srgbClr val="505050"/>
                </a:solidFill>
                <a:latin typeface="Arial" panose="020B0604020202020204" pitchFamily="34" charset="0"/>
                <a:cs typeface="Arial" panose="020B0604020202020204" pitchFamily="34" charset="0"/>
              </a:rPr>
              <a:t>This document does not provide you with any legal rights to any intellectual property in any Microsoft product. You may copy and use this document for your internal reference purposes. Some examples  are for illustration only and are fictitious. No real association is intended or inferred.</a:t>
            </a:r>
            <a:endParaRPr sz="800" dirty="0">
              <a:latin typeface="Arial" panose="020B0604020202020204" pitchFamily="34" charset="0"/>
              <a:cs typeface="Arial" panose="020B0604020202020204" pitchFamily="34" charset="0"/>
            </a:endParaRPr>
          </a:p>
        </p:txBody>
      </p:sp>
      <p:sp>
        <p:nvSpPr>
          <p:cNvPr id="10" name="object 10"/>
          <p:cNvSpPr txBox="1">
            <a:spLocks noGrp="1"/>
          </p:cNvSpPr>
          <p:nvPr>
            <p:ph type="sldNum" sz="quarter" idx="7"/>
          </p:nvPr>
        </p:nvSpPr>
        <p:spPr>
          <a:prstGeom prst="rect">
            <a:avLst/>
          </a:prstGeom>
        </p:spPr>
        <p:txBody>
          <a:bodyPr vert="horz" wrap="square" lIns="0" tIns="27305" rIns="0" bIns="0" rtlCol="0">
            <a:spAutoFit/>
          </a:bodyPr>
          <a:lstStyle/>
          <a:p>
            <a:pPr marL="25400">
              <a:lnSpc>
                <a:spcPct val="100000"/>
              </a:lnSpc>
              <a:spcBef>
                <a:spcPts val="215"/>
              </a:spcBef>
            </a:pPr>
            <a:fld id="{81D60167-4931-47E6-BA6A-407CBD079E47}" type="slidenum">
              <a:rPr spc="-120" dirty="0"/>
              <a:t>8</a:t>
            </a:fld>
            <a:endParaRPr spc="-120" dirty="0"/>
          </a:p>
        </p:txBody>
      </p:sp>
      <p:sp>
        <p:nvSpPr>
          <p:cNvPr id="16" name="TextBox 15">
            <a:extLst>
              <a:ext uri="{FF2B5EF4-FFF2-40B4-BE49-F238E27FC236}">
                <a16:creationId xmlns:a16="http://schemas.microsoft.com/office/drawing/2014/main" id="{821B983A-93D3-45B1-8EE0-955590007A40}"/>
              </a:ext>
            </a:extLst>
          </p:cNvPr>
          <p:cNvSpPr txBox="1"/>
          <p:nvPr/>
        </p:nvSpPr>
        <p:spPr>
          <a:xfrm>
            <a:off x="5118671" y="2539590"/>
            <a:ext cx="3531806" cy="2400657"/>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Contact us today to get started:</a:t>
            </a:r>
          </a:p>
          <a:p>
            <a:endParaRPr lang="en-US" dirty="0">
              <a:latin typeface="Arial" panose="020B0604020202020204" pitchFamily="34" charset="0"/>
              <a:cs typeface="Arial" panose="020B0604020202020204" pitchFamily="34" charset="0"/>
            </a:endParaRPr>
          </a:p>
          <a:p>
            <a:pPr>
              <a:lnSpc>
                <a:spcPct val="200000"/>
              </a:lnSpc>
            </a:pPr>
            <a:r>
              <a:rPr lang="en-US" sz="1200" dirty="0">
                <a:solidFill>
                  <a:srgbClr val="C00000"/>
                </a:solidFill>
                <a:latin typeface="Arial" panose="020B0604020202020204" pitchFamily="34" charset="0"/>
                <a:cs typeface="Arial" panose="020B0604020202020204" pitchFamily="34" charset="0"/>
              </a:rPr>
              <a:t>Company Name</a:t>
            </a:r>
          </a:p>
          <a:p>
            <a:pPr>
              <a:lnSpc>
                <a:spcPct val="200000"/>
              </a:lnSpc>
            </a:pPr>
            <a:r>
              <a:rPr lang="en-US" sz="1200" dirty="0">
                <a:solidFill>
                  <a:srgbClr val="C00000"/>
                </a:solidFill>
                <a:latin typeface="Arial" panose="020B0604020202020204" pitchFamily="34" charset="0"/>
                <a:cs typeface="Arial" panose="020B0604020202020204" pitchFamily="34" charset="0"/>
              </a:rPr>
              <a:t>Email</a:t>
            </a:r>
          </a:p>
          <a:p>
            <a:pPr>
              <a:lnSpc>
                <a:spcPct val="200000"/>
              </a:lnSpc>
            </a:pPr>
            <a:r>
              <a:rPr lang="en-US" sz="1200" dirty="0">
                <a:solidFill>
                  <a:srgbClr val="C00000"/>
                </a:solidFill>
                <a:latin typeface="Arial" panose="020B0604020202020204" pitchFamily="34" charset="0"/>
                <a:cs typeface="Arial" panose="020B0604020202020204" pitchFamily="34" charset="0"/>
              </a:rPr>
              <a:t>Phone</a:t>
            </a:r>
          </a:p>
          <a:p>
            <a:pPr>
              <a:lnSpc>
                <a:spcPct val="200000"/>
              </a:lnSpc>
            </a:pPr>
            <a:r>
              <a:rPr lang="en-US" sz="1200" dirty="0">
                <a:solidFill>
                  <a:srgbClr val="C00000"/>
                </a:solidFill>
                <a:latin typeface="Arial" panose="020B0604020202020204" pitchFamily="34" charset="0"/>
                <a:cs typeface="Arial" panose="020B0604020202020204" pitchFamily="34" charset="0"/>
              </a:rPr>
              <a:t>Website</a:t>
            </a:r>
          </a:p>
          <a:p>
            <a:endParaRPr lang="en-US" dirty="0">
              <a:latin typeface="Arial" panose="020B0604020202020204" pitchFamily="34" charset="0"/>
              <a:cs typeface="Arial" panose="020B0604020202020204" pitchFamily="34" charset="0"/>
            </a:endParaRPr>
          </a:p>
        </p:txBody>
      </p:sp>
      <p:sp>
        <p:nvSpPr>
          <p:cNvPr id="8" name="object 8"/>
          <p:cNvSpPr txBox="1"/>
          <p:nvPr/>
        </p:nvSpPr>
        <p:spPr>
          <a:xfrm>
            <a:off x="5118671" y="1631789"/>
            <a:ext cx="3975735" cy="505588"/>
          </a:xfrm>
          <a:prstGeom prst="rect">
            <a:avLst/>
          </a:prstGeom>
        </p:spPr>
        <p:txBody>
          <a:bodyPr vert="horz" wrap="square" lIns="0" tIns="8255" rIns="0" bIns="0" rtlCol="0">
            <a:spAutoFit/>
          </a:bodyPr>
          <a:lstStyle/>
          <a:p>
            <a:pPr marL="12700" marR="5080">
              <a:lnSpc>
                <a:spcPct val="104800"/>
              </a:lnSpc>
              <a:spcBef>
                <a:spcPts val="65"/>
              </a:spcBef>
            </a:pPr>
            <a:r>
              <a:rPr sz="1050" dirty="0">
                <a:solidFill>
                  <a:srgbClr val="505050"/>
                </a:solidFill>
                <a:latin typeface="Arial" panose="020B0604020202020204" pitchFamily="34" charset="0"/>
                <a:cs typeface="Arial" panose="020B0604020202020204" pitchFamily="34" charset="0"/>
              </a:rPr>
              <a:t>Don’t let disconnected systems get in the way of your business  success. Take the next steps to bring your people, processes, and  systems together in the cloud to help your business thrive.</a:t>
            </a:r>
            <a:endParaRPr sz="1050" dirty="0">
              <a:latin typeface="Arial" panose="020B0604020202020204" pitchFamily="34" charset="0"/>
              <a:cs typeface="Arial" panose="020B0604020202020204" pitchFamily="34" charset="0"/>
            </a:endParaRPr>
          </a:p>
        </p:txBody>
      </p:sp>
      <p:pic>
        <p:nvPicPr>
          <p:cNvPr id="21" name="Picture 20">
            <a:extLst>
              <a:ext uri="{FF2B5EF4-FFF2-40B4-BE49-F238E27FC236}">
                <a16:creationId xmlns:a16="http://schemas.microsoft.com/office/drawing/2014/main" id="{5084F32C-71E5-4D96-A9EE-35441EE3C098}"/>
              </a:ext>
            </a:extLst>
          </p:cNvPr>
          <p:cNvPicPr>
            <a:picLocks noChangeAspect="1"/>
          </p:cNvPicPr>
          <p:nvPr/>
        </p:nvPicPr>
        <p:blipFill>
          <a:blip r:embed="rId3"/>
          <a:stretch>
            <a:fillRect/>
          </a:stretch>
        </p:blipFill>
        <p:spPr>
          <a:xfrm>
            <a:off x="850555" y="2137377"/>
            <a:ext cx="3918731" cy="355282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190</TotalTime>
  <Words>1434</Words>
  <Application>Microsoft Office PowerPoint</Application>
  <PresentationFormat>Custom</PresentationFormat>
  <Paragraphs>103</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Arial </vt:lpstr>
      <vt:lpstr>Arial Black</vt:lpstr>
      <vt:lpstr>Calibri</vt:lpstr>
      <vt:lpstr>Times New Roman</vt:lpstr>
      <vt:lpstr>Trebuchet MS</vt:lpstr>
      <vt:lpstr>Office Theme</vt:lpstr>
      <vt:lpstr>Reinvent business  productivity with  Microsoft Dynamics 365  and Microsoft Office 365</vt:lpstr>
      <vt:lpstr>PowerPoint Presentation</vt:lpstr>
      <vt:lpstr>Disconnected systems hold businesses back</vt:lpstr>
      <vt:lpstr>Connect people, processes, and systems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2018-07-02T15:23:31Z</dcterms:created>
  <dcterms:modified xsi:type="dcterms:W3CDTF">2018-07-03T18:53:50Z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2018-03-27T00:00:00Z</vt:filetime>
  </property>
  <property fmtid="{D5CDD505-2E9C-101B-9397-08002B2CF9AE}" pid="3" name="Creator">
    <vt:lpwstr>PowerPoint</vt:lpwstr>
  </property>
  <property fmtid="{D5CDD505-2E9C-101B-9397-08002B2CF9AE}" pid="4" name="LastSaved">
    <vt:filetime>2018-07-02T00:00:00Z</vt:filetime>
  </property>
</Properties>
</file>